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3"/>
  </p:notesMasterIdLst>
  <p:handoutMasterIdLst>
    <p:handoutMasterId r:id="rId14"/>
  </p:handoutMasterIdLst>
  <p:sldIdLst>
    <p:sldId id="282" r:id="rId5"/>
    <p:sldId id="271" r:id="rId6"/>
    <p:sldId id="270" r:id="rId7"/>
    <p:sldId id="291" r:id="rId8"/>
    <p:sldId id="288" r:id="rId9"/>
    <p:sldId id="276" r:id="rId10"/>
    <p:sldId id="278" r:id="rId11"/>
    <p:sldId id="284"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B20738"/>
    <a:srgbClr val="005566"/>
    <a:srgbClr val="003865"/>
    <a:srgbClr val="2C2C2C"/>
    <a:srgbClr val="000000"/>
    <a:srgbClr val="78BE21"/>
    <a:srgbClr val="0D0D0D"/>
    <a:srgbClr val="00A3E2"/>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9889" autoAdjust="0"/>
  </p:normalViewPr>
  <p:slideViewPr>
    <p:cSldViewPr snapToGrid="0">
      <p:cViewPr varScale="1">
        <p:scale>
          <a:sx n="76" d="100"/>
          <a:sy n="76" d="100"/>
        </p:scale>
        <p:origin x="270"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mn365-my.sharepoint.com/personal/amanda_rohrer_state_mn_us/Documents/License%20coverag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Pct of Total Jobs that</a:t>
            </a:r>
            <a:r>
              <a:rPr lang="en-US" baseline="0"/>
              <a:t> May Require a License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v>Pct of Total</c:v>
          </c:tx>
          <c:spPr>
            <a:ln w="28575" cap="rnd">
              <a:solidFill>
                <a:schemeClr val="accent2"/>
              </a:solidFill>
              <a:round/>
            </a:ln>
            <a:effectLst/>
          </c:spPr>
          <c:marker>
            <c:symbol val="none"/>
          </c:marker>
          <c:cat>
            <c:numRef>
              <c:f>Sheet1!$U$1:$AA$1</c:f>
              <c:numCache>
                <c:formatCode>General</c:formatCode>
                <c:ptCount val="7"/>
                <c:pt idx="0">
                  <c:v>2017</c:v>
                </c:pt>
                <c:pt idx="1">
                  <c:v>2018</c:v>
                </c:pt>
                <c:pt idx="2">
                  <c:v>2019</c:v>
                </c:pt>
                <c:pt idx="3">
                  <c:v>2020</c:v>
                </c:pt>
                <c:pt idx="4">
                  <c:v>2021</c:v>
                </c:pt>
                <c:pt idx="5">
                  <c:v>2022</c:v>
                </c:pt>
                <c:pt idx="6">
                  <c:v>2023</c:v>
                </c:pt>
              </c:numCache>
            </c:numRef>
          </c:cat>
          <c:val>
            <c:numRef>
              <c:f>Sheet1!$U$26:$AA$26</c:f>
              <c:numCache>
                <c:formatCode>0.0%</c:formatCode>
                <c:ptCount val="7"/>
                <c:pt idx="0">
                  <c:v>0.25825851273738726</c:v>
                </c:pt>
                <c:pt idx="1">
                  <c:v>0.25916246475955396</c:v>
                </c:pt>
                <c:pt idx="2">
                  <c:v>0.26246504580955238</c:v>
                </c:pt>
                <c:pt idx="3">
                  <c:v>0.26706028880786614</c:v>
                </c:pt>
                <c:pt idx="4">
                  <c:v>0.26840686834639932</c:v>
                </c:pt>
                <c:pt idx="5">
                  <c:v>0.26606326890097776</c:v>
                </c:pt>
                <c:pt idx="6">
                  <c:v>0.26672431925225221</c:v>
                </c:pt>
              </c:numCache>
            </c:numRef>
          </c:val>
          <c:smooth val="0"/>
          <c:extLst>
            <c:ext xmlns:c16="http://schemas.microsoft.com/office/drawing/2014/chart" uri="{C3380CC4-5D6E-409C-BE32-E72D297353CC}">
              <c16:uniqueId val="{00000000-3AB7-4B51-9D89-2816DD9F2508}"/>
            </c:ext>
          </c:extLst>
        </c:ser>
        <c:dLbls>
          <c:showLegendKey val="0"/>
          <c:showVal val="0"/>
          <c:showCatName val="0"/>
          <c:showSerName val="0"/>
          <c:showPercent val="0"/>
          <c:showBubbleSize val="0"/>
        </c:dLbls>
        <c:smooth val="0"/>
        <c:axId val="892163920"/>
        <c:axId val="892156360"/>
      </c:lineChart>
      <c:catAx>
        <c:axId val="89216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2156360"/>
        <c:crosses val="autoZero"/>
        <c:auto val="1"/>
        <c:lblAlgn val="ctr"/>
        <c:lblOffset val="100"/>
        <c:noMultiLvlLbl val="0"/>
      </c:catAx>
      <c:valAx>
        <c:axId val="8921563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2163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4/16/2025</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4/16/2025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JobHistory</a:t>
            </a:r>
            <a:r>
              <a:rPr lang="en-US" dirty="0"/>
              <a:t> table released in October, opportunity to answer some of the questions that have been lingering.  What kind of coverage is there? Does the time series align with other sources? How far would I trust this data? </a:t>
            </a:r>
          </a:p>
          <a:p>
            <a:r>
              <a:rPr lang="en-US" dirty="0"/>
              <a:t>Two approaches – top level and detailed industry comparison</a:t>
            </a:r>
          </a:p>
        </p:txBody>
      </p:sp>
      <p:sp>
        <p:nvSpPr>
          <p:cNvPr id="4" name="Slide Number Placeholder 3"/>
          <p:cNvSpPr>
            <a:spLocks noGrp="1"/>
          </p:cNvSpPr>
          <p:nvPr>
            <p:ph type="sldNum" sz="quarter" idx="5"/>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86572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09775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a:t>
            </a:r>
          </a:p>
          <a:p>
            <a:r>
              <a:rPr lang="en-US" dirty="0"/>
              <a:t>Medication Aide – many states require that staff in nursing homes (supervised by medical staff like RNs) who distribute medication have to have a state-issued credential.  All the ones I found were very short classes mostly summarizing the legal and ethical implications of getting medications wrong.  I’m unclear if these are miscoded or just a similar job performed in the residential care setting. </a:t>
            </a:r>
          </a:p>
          <a:p>
            <a:endParaRPr lang="en-US"/>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2763867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219495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4/16/2025</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4/16/2025</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4/16/2025</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4/16/2025</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1" name="Picture 10"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114897" y="1159173"/>
            <a:ext cx="5962206" cy="1985414"/>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4/16/2025</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4/16/2025</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4/16/2025</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4/16/2025</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auto">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4/16/2025</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4/16/2025</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a:t>Click icon to add picture</a:t>
            </a:r>
          </a:p>
        </p:txBody>
      </p:sp>
      <p:sp>
        <p:nvSpPr>
          <p:cNvPr id="9" name="Title 1"/>
          <p:cNvSpPr>
            <a:spLocks noGrp="1"/>
          </p:cNvSpPr>
          <p:nvPr>
            <p:ph type="title" hasCustomPrompt="1"/>
          </p:nvPr>
        </p:nvSpPr>
        <p:spPr bwMode="auto">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auto">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bwMode="gray">
          <a:xfrm>
            <a:off x="2032000" y="2233262"/>
            <a:ext cx="8128000" cy="2966751"/>
          </a:xfrm>
        </p:spPr>
        <p:txBody>
          <a:bodyPr/>
          <a:lstStyle/>
          <a:p>
            <a:endParaRPr lang="en-US"/>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4/16/2025</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715387"/>
            <a:ext cx="3234329" cy="1077031"/>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5"/>
          <p:cNvSpPr>
            <a:spLocks noGrp="1"/>
          </p:cNvSpPr>
          <p:nvPr>
            <p:ph type="pic" sz="quarter" idx="17"/>
          </p:nvPr>
        </p:nvSpPr>
        <p:spPr bwMode="gray">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bwMode="gray">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4/16/2025</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bwMode="white">
          <a:xfrm>
            <a:off x="838200" y="6356350"/>
            <a:ext cx="1358590" cy="365125"/>
          </a:xfrm>
        </p:spPr>
        <p:txBody>
          <a:bodyPr/>
          <a:lstStyle/>
          <a:p>
            <a:fld id="{5CAE31FF-A086-40D5-909F-A9E138181237}" type="datetime1">
              <a:rPr lang="en-US" smtClean="0"/>
              <a:t>4/16/2025</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bwMode="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4/16/2025</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4/16/2025</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4/16/2025</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4/16/2025</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4/16/2025</a:t>
            </a:fld>
            <a:endParaRPr lang="en-US" dirty="0"/>
          </a:p>
        </p:txBody>
      </p:sp>
      <p:sp>
        <p:nvSpPr>
          <p:cNvPr id="18"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bwMode="gray">
          <a:xfrm>
            <a:off x="838200" y="1335088"/>
            <a:ext cx="10515600" cy="4841875"/>
          </a:xfrm>
        </p:spPr>
        <p:txBody>
          <a:bodyPr/>
          <a:lstStyle/>
          <a:p>
            <a:endParaRPr lang="en-US"/>
          </a:p>
        </p:txBody>
      </p:sp>
      <p:sp>
        <p:nvSpPr>
          <p:cNvPr id="4" name="Date Placeholder 3"/>
          <p:cNvSpPr>
            <a:spLocks noGrp="1"/>
          </p:cNvSpPr>
          <p:nvPr>
            <p:ph type="dt" sz="half" idx="10"/>
          </p:nvPr>
        </p:nvSpPr>
        <p:spPr bwMode="black"/>
        <p:txBody>
          <a:bodyPr/>
          <a:lstStyle/>
          <a:p>
            <a:fld id="{9A198C9B-0587-4A1E-9E03-E4C9FE222F08}"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a:p>
        </p:txBody>
      </p:sp>
      <p:sp>
        <p:nvSpPr>
          <p:cNvPr id="2" name="Title 1"/>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4/16/2025</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bwMode="black"/>
        <p:txBody>
          <a:bodyPr/>
          <a:lstStyle/>
          <a:p>
            <a:fld id="{466A75E6-E45B-4C5D-981E-7C8ED0C72F5D}" type="datetime1">
              <a:rPr lang="en-US" smtClean="0"/>
              <a:t>4/16/2025</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4/16/2025</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bwMode="gray">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578DBCF0-11C3-4F19-90D9-2EE7F00784FE}" type="datetime1">
              <a:rPr lang="en-US" smtClean="0"/>
              <a:t>4/16/2025</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4/16/2025</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4/16/2025</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bwMode="black"/>
        <p:txBody>
          <a:bodyPr/>
          <a:lstStyle/>
          <a:p>
            <a:fld id="{A8CA1A9B-139F-4606-AD0A-F3253110DAE5}" type="datetime1">
              <a:rPr lang="en-US" smtClean="0"/>
              <a:t>4/16/2025</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13"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41761"/>
            <a:ext cx="3234329" cy="1077031"/>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824D5D47-1752-4D84-8BFB-C2F71A34C932}" type="datetime1">
              <a:rPr lang="en-US" smtClean="0"/>
              <a:t>4/16/2025</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7C198DD1-C477-482D-A126-3FBDD1778E48}"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9A198C9B-0587-4A1E-9E03-E4C9FE222F08}"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5485A5BA-A5F9-4138-9E4B-FFD626F6437A}" type="datetime1">
              <a:rPr lang="en-US" smtClean="0"/>
              <a:t>4/16/2025</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4/16/2025</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idcenter.org/occupational-license-coverage/"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A blue and white logo&#10;&#10;Description automatically generated">
            <a:extLst>
              <a:ext uri="{FF2B5EF4-FFF2-40B4-BE49-F238E27FC236}">
                <a16:creationId xmlns:a16="http://schemas.microsoft.com/office/drawing/2014/main" id="{A9F7EA68-EC7D-E15F-5988-D3BAFC1860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7240"/>
            <a:ext cx="12192000" cy="2784021"/>
          </a:xfrm>
          <a:prstGeom prst="rect">
            <a:avLst/>
          </a:prstGeom>
        </p:spPr>
      </p:pic>
      <p:sp>
        <p:nvSpPr>
          <p:cNvPr id="2" name="Title 1">
            <a:extLst>
              <a:ext uri="{FF2B5EF4-FFF2-40B4-BE49-F238E27FC236}">
                <a16:creationId xmlns:a16="http://schemas.microsoft.com/office/drawing/2014/main" id="{92DB83A2-FA65-23E6-4C19-284F1C78CC4A}"/>
              </a:ext>
            </a:extLst>
          </p:cNvPr>
          <p:cNvSpPr>
            <a:spLocks noGrp="1"/>
          </p:cNvSpPr>
          <p:nvPr>
            <p:ph type="ctrTitle"/>
          </p:nvPr>
        </p:nvSpPr>
        <p:spPr/>
        <p:txBody>
          <a:bodyPr/>
          <a:lstStyle/>
          <a:p>
            <a:r>
              <a:rPr lang="en-US" dirty="0"/>
              <a:t>Occupational Licensure Coverage and Climate</a:t>
            </a:r>
            <a:br>
              <a:rPr lang="en-US" dirty="0"/>
            </a:br>
            <a:r>
              <a:rPr lang="en-US" sz="2800" dirty="0"/>
              <a:t>Moving forward with license data</a:t>
            </a:r>
            <a:endParaRPr lang="en-US" dirty="0"/>
          </a:p>
        </p:txBody>
      </p:sp>
      <p:sp>
        <p:nvSpPr>
          <p:cNvPr id="3" name="Text Placeholder 2">
            <a:extLst>
              <a:ext uri="{FF2B5EF4-FFF2-40B4-BE49-F238E27FC236}">
                <a16:creationId xmlns:a16="http://schemas.microsoft.com/office/drawing/2014/main" id="{88E3CB8D-3199-A2FC-7287-2F526C5B1D7D}"/>
              </a:ext>
            </a:extLst>
          </p:cNvPr>
          <p:cNvSpPr>
            <a:spLocks noGrp="1"/>
          </p:cNvSpPr>
          <p:nvPr>
            <p:ph type="body" sz="quarter" idx="14"/>
          </p:nvPr>
        </p:nvSpPr>
        <p:spPr/>
        <p:txBody>
          <a:bodyPr/>
          <a:lstStyle/>
          <a:p>
            <a:r>
              <a:rPr lang="en-US" dirty="0"/>
              <a:t>Amanda Rohrer</a:t>
            </a:r>
          </a:p>
        </p:txBody>
      </p:sp>
      <p:sp>
        <p:nvSpPr>
          <p:cNvPr id="4" name="Date Placeholder 3">
            <a:extLst>
              <a:ext uri="{FF2B5EF4-FFF2-40B4-BE49-F238E27FC236}">
                <a16:creationId xmlns:a16="http://schemas.microsoft.com/office/drawing/2014/main" id="{7F9057FD-65CA-7AE0-0E97-C87684D24C7E}"/>
              </a:ext>
            </a:extLst>
          </p:cNvPr>
          <p:cNvSpPr>
            <a:spLocks noGrp="1"/>
          </p:cNvSpPr>
          <p:nvPr>
            <p:ph type="dt" sz="half" idx="15"/>
          </p:nvPr>
        </p:nvSpPr>
        <p:spPr/>
        <p:txBody>
          <a:bodyPr/>
          <a:lstStyle/>
          <a:p>
            <a:fld id="{D7ED242C-24FB-43A0-BCB6-43756FC812F6}" type="datetime1">
              <a:rPr lang="en-US" smtClean="0"/>
              <a:t>4/16/2025</a:t>
            </a:fld>
            <a:endParaRPr lang="en-US" dirty="0"/>
          </a:p>
        </p:txBody>
      </p:sp>
      <p:sp>
        <p:nvSpPr>
          <p:cNvPr id="6" name="Slide Number Placeholder 5">
            <a:extLst>
              <a:ext uri="{FF2B5EF4-FFF2-40B4-BE49-F238E27FC236}">
                <a16:creationId xmlns:a16="http://schemas.microsoft.com/office/drawing/2014/main" id="{520732F0-94B3-A88F-A2FC-A989A92215EC}"/>
              </a:ext>
            </a:extLst>
          </p:cNvPr>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20813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322947" y="1610518"/>
            <a:ext cx="4531857" cy="4630026"/>
          </a:xfrm>
        </p:spPr>
        <p:txBody>
          <a:bodyPr>
            <a:normAutofit/>
          </a:bodyPr>
          <a:lstStyle/>
          <a:p>
            <a:pPr>
              <a:buFont typeface="Arial" panose="020B0604020202020204" pitchFamily="34" charset="0"/>
              <a:buChar char="•"/>
            </a:pPr>
            <a:r>
              <a:rPr lang="en-US" sz="2400" dirty="0"/>
              <a:t>Brief overview of occupational licensure: what it is and why it matters.</a:t>
            </a:r>
          </a:p>
          <a:p>
            <a:pPr>
              <a:buFont typeface="Arial" panose="020B0604020202020204" pitchFamily="34" charset="0"/>
              <a:buChar char="•"/>
            </a:pPr>
            <a:r>
              <a:rPr lang="en-US" sz="2400" dirty="0"/>
              <a:t>The growing role of licensure in the U.S. workforce.</a:t>
            </a:r>
          </a:p>
          <a:p>
            <a:pPr>
              <a:buFont typeface="Arial" panose="020B0604020202020204" pitchFamily="34" charset="0"/>
              <a:buChar char="•"/>
            </a:pPr>
            <a:r>
              <a:rPr lang="en-US" sz="2400" dirty="0"/>
              <a:t>Key questions: How has licensure changed over time? What are the policy trends? How do reforms impact the workforce?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296687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Occupational Licensure Coverage: Long-Term Trends</a:t>
            </a:r>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3</a:t>
            </a:fld>
            <a:endParaRPr lang="en-US" dirty="0"/>
          </a:p>
        </p:txBody>
      </p:sp>
      <p:sp>
        <p:nvSpPr>
          <p:cNvPr id="9" name="Content Placeholder 8">
            <a:extLst>
              <a:ext uri="{FF2B5EF4-FFF2-40B4-BE49-F238E27FC236}">
                <a16:creationId xmlns:a16="http://schemas.microsoft.com/office/drawing/2014/main" id="{662FBD96-4C63-5061-2DB5-EE069F9532F6}"/>
              </a:ext>
            </a:extLst>
          </p:cNvPr>
          <p:cNvSpPr>
            <a:spLocks noGrp="1"/>
          </p:cNvSpPr>
          <p:nvPr>
            <p:ph idx="1"/>
          </p:nvPr>
        </p:nvSpPr>
        <p:spPr>
          <a:xfrm>
            <a:off x="233331" y="1461155"/>
            <a:ext cx="5145864" cy="4496586"/>
          </a:xfrm>
        </p:spPr>
        <p:txBody>
          <a:bodyPr numCol="2">
            <a:normAutofit/>
          </a:bodyPr>
          <a:lstStyle/>
          <a:p>
            <a:pPr>
              <a:buFont typeface="Arial" panose="020B0604020202020204" pitchFamily="34" charset="0"/>
              <a:buChar char="•"/>
            </a:pPr>
            <a:r>
              <a:rPr lang="en-US" sz="1800" dirty="0"/>
              <a:t>Historical growth in licensed occupations (CPS self-reported data, ~20% plateau).</a:t>
            </a:r>
          </a:p>
          <a:p>
            <a:pPr>
              <a:buFont typeface="Arial" panose="020B0604020202020204" pitchFamily="34" charset="0"/>
              <a:buChar char="•"/>
            </a:pPr>
            <a:r>
              <a:rPr lang="en-US" sz="1800" dirty="0"/>
              <a:t>Based on ARC data, ~26% of OEWS jobs may require a license</a:t>
            </a:r>
          </a:p>
        </p:txBody>
      </p:sp>
      <p:pic>
        <p:nvPicPr>
          <p:cNvPr id="3" name="Graphic 2">
            <a:extLst>
              <a:ext uri="{FF2B5EF4-FFF2-40B4-BE49-F238E27FC236}">
                <a16:creationId xmlns:a16="http://schemas.microsoft.com/office/drawing/2014/main" id="{F3D8EF8F-3E06-5E3D-1D10-53A4B7ADE3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41107" y="1461155"/>
            <a:ext cx="5915025" cy="3581400"/>
          </a:xfrm>
          <a:prstGeom prst="rect">
            <a:avLst/>
          </a:prstGeom>
        </p:spPr>
      </p:pic>
      <p:sp>
        <p:nvSpPr>
          <p:cNvPr id="11" name="TextBox 10">
            <a:extLst>
              <a:ext uri="{FF2B5EF4-FFF2-40B4-BE49-F238E27FC236}">
                <a16:creationId xmlns:a16="http://schemas.microsoft.com/office/drawing/2014/main" id="{105C949A-3F74-F64A-B838-F2904217DDF0}"/>
              </a:ext>
            </a:extLst>
          </p:cNvPr>
          <p:cNvSpPr txBox="1"/>
          <p:nvPr/>
        </p:nvSpPr>
        <p:spPr>
          <a:xfrm>
            <a:off x="696656" y="5802762"/>
            <a:ext cx="11203928" cy="800219"/>
          </a:xfrm>
          <a:prstGeom prst="rect">
            <a:avLst/>
          </a:prstGeom>
          <a:noFill/>
        </p:spPr>
        <p:txBody>
          <a:bodyPr wrap="square">
            <a:spAutoFit/>
          </a:bodyPr>
          <a:lstStyle/>
          <a:p>
            <a:r>
              <a:rPr lang="en-US" sz="1400" b="1" dirty="0"/>
              <a:t>Sources	</a:t>
            </a:r>
          </a:p>
          <a:p>
            <a:r>
              <a:rPr lang="en-US" sz="1400" dirty="0"/>
              <a:t>For 2015 forward, from BLS, based on annual averages of Current Population Survey (CPS), from Table, 50, "Employment status by certification and licensing status and selected characteristics," at www.bls.gov/cps/demographics.htm#certs_licenses </a:t>
            </a:r>
            <a:r>
              <a:rPr lang="en-US" dirty="0"/>
              <a:t>	</a:t>
            </a:r>
          </a:p>
        </p:txBody>
      </p:sp>
      <p:graphicFrame>
        <p:nvGraphicFramePr>
          <p:cNvPr id="4" name="Chart 3">
            <a:extLst>
              <a:ext uri="{FF2B5EF4-FFF2-40B4-BE49-F238E27FC236}">
                <a16:creationId xmlns:a16="http://schemas.microsoft.com/office/drawing/2014/main" id="{3A428402-1EF6-8B84-5A5F-772A1FB5EE25}"/>
              </a:ext>
            </a:extLst>
          </p:cNvPr>
          <p:cNvGraphicFramePr>
            <a:graphicFrameLocks/>
          </p:cNvGraphicFramePr>
          <p:nvPr>
            <p:extLst>
              <p:ext uri="{D42A27DB-BD31-4B8C-83A1-F6EECF244321}">
                <p14:modId xmlns:p14="http://schemas.microsoft.com/office/powerpoint/2010/main" val="1043511846"/>
              </p:ext>
            </p:extLst>
          </p:nvPr>
        </p:nvGraphicFramePr>
        <p:xfrm>
          <a:off x="7836494" y="1976231"/>
          <a:ext cx="24149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635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Occupational Licensure Coverage: Long-Term Trends</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4/16/2025</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4</a:t>
            </a:fld>
            <a:endParaRPr lang="en-US" dirty="0"/>
          </a:p>
        </p:txBody>
      </p:sp>
      <p:sp>
        <p:nvSpPr>
          <p:cNvPr id="9" name="Content Placeholder 8">
            <a:extLst>
              <a:ext uri="{FF2B5EF4-FFF2-40B4-BE49-F238E27FC236}">
                <a16:creationId xmlns:a16="http://schemas.microsoft.com/office/drawing/2014/main" id="{662FBD96-4C63-5061-2DB5-EE069F9532F6}"/>
              </a:ext>
            </a:extLst>
          </p:cNvPr>
          <p:cNvSpPr>
            <a:spLocks noGrp="1"/>
          </p:cNvSpPr>
          <p:nvPr>
            <p:ph idx="1"/>
          </p:nvPr>
        </p:nvSpPr>
        <p:spPr>
          <a:xfrm>
            <a:off x="339489" y="1615586"/>
            <a:ext cx="6912648" cy="4496586"/>
          </a:xfrm>
        </p:spPr>
        <p:txBody>
          <a:bodyPr numCol="2">
            <a:normAutofit/>
          </a:bodyPr>
          <a:lstStyle/>
          <a:p>
            <a:pPr>
              <a:buFont typeface="Arial" panose="020B0604020202020204" pitchFamily="34" charset="0"/>
              <a:buChar char="•"/>
            </a:pPr>
            <a:r>
              <a:rPr lang="en-US" sz="1800" dirty="0"/>
              <a:t>licensure correlates with education levels</a:t>
            </a:r>
          </a:p>
          <a:p>
            <a:pPr>
              <a:buFont typeface="Arial" panose="020B0604020202020204" pitchFamily="34" charset="0"/>
              <a:buChar char="•"/>
            </a:pPr>
            <a:r>
              <a:rPr lang="en-US" sz="1800" dirty="0"/>
              <a:t>Breakdown by occupation (2-digit SOC data, highlighting high-licensure fields like healthcare, law, engineering).</a:t>
            </a:r>
          </a:p>
          <a:p>
            <a:pPr marL="0" indent="0">
              <a:buNone/>
            </a:pPr>
            <a:endParaRPr lang="en-US" sz="1800" dirty="0"/>
          </a:p>
        </p:txBody>
      </p:sp>
      <p:graphicFrame>
        <p:nvGraphicFramePr>
          <p:cNvPr id="3" name="Table 2">
            <a:extLst>
              <a:ext uri="{FF2B5EF4-FFF2-40B4-BE49-F238E27FC236}">
                <a16:creationId xmlns:a16="http://schemas.microsoft.com/office/drawing/2014/main" id="{8194A2D4-8086-D9BB-AD4E-2D597C28F12E}"/>
              </a:ext>
            </a:extLst>
          </p:cNvPr>
          <p:cNvGraphicFramePr>
            <a:graphicFrameLocks noGrp="1"/>
          </p:cNvGraphicFramePr>
          <p:nvPr>
            <p:extLst>
              <p:ext uri="{D42A27DB-BD31-4B8C-83A1-F6EECF244321}">
                <p14:modId xmlns:p14="http://schemas.microsoft.com/office/powerpoint/2010/main" val="63617947"/>
              </p:ext>
            </p:extLst>
          </p:nvPr>
        </p:nvGraphicFramePr>
        <p:xfrm>
          <a:off x="3941380" y="1461155"/>
          <a:ext cx="7960535" cy="4690210"/>
        </p:xfrm>
        <a:graphic>
          <a:graphicData uri="http://schemas.openxmlformats.org/drawingml/2006/table">
            <a:tbl>
              <a:tblPr>
                <a:tableStyleId>{5C22544A-7EE6-4342-B048-85BDC9FD1C3A}</a:tableStyleId>
              </a:tblPr>
              <a:tblGrid>
                <a:gridCol w="706294">
                  <a:extLst>
                    <a:ext uri="{9D8B030D-6E8A-4147-A177-3AD203B41FA5}">
                      <a16:colId xmlns:a16="http://schemas.microsoft.com/office/drawing/2014/main" val="1474495933"/>
                    </a:ext>
                  </a:extLst>
                </a:gridCol>
                <a:gridCol w="3821562">
                  <a:extLst>
                    <a:ext uri="{9D8B030D-6E8A-4147-A177-3AD203B41FA5}">
                      <a16:colId xmlns:a16="http://schemas.microsoft.com/office/drawing/2014/main" val="1187380014"/>
                    </a:ext>
                  </a:extLst>
                </a:gridCol>
                <a:gridCol w="1229710">
                  <a:extLst>
                    <a:ext uri="{9D8B030D-6E8A-4147-A177-3AD203B41FA5}">
                      <a16:colId xmlns:a16="http://schemas.microsoft.com/office/drawing/2014/main" val="816421020"/>
                    </a:ext>
                  </a:extLst>
                </a:gridCol>
                <a:gridCol w="1229711">
                  <a:extLst>
                    <a:ext uri="{9D8B030D-6E8A-4147-A177-3AD203B41FA5}">
                      <a16:colId xmlns:a16="http://schemas.microsoft.com/office/drawing/2014/main" val="421942523"/>
                    </a:ext>
                  </a:extLst>
                </a:gridCol>
                <a:gridCol w="973258">
                  <a:extLst>
                    <a:ext uri="{9D8B030D-6E8A-4147-A177-3AD203B41FA5}">
                      <a16:colId xmlns:a16="http://schemas.microsoft.com/office/drawing/2014/main" val="391532118"/>
                    </a:ext>
                  </a:extLst>
                </a:gridCol>
              </a:tblGrid>
              <a:tr h="160736">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2107" marR="2107" marT="2107" marB="0" anchor="b"/>
                </a:tc>
                <a:tc>
                  <a:txBody>
                    <a:bodyPr/>
                    <a:lstStyle/>
                    <a:p>
                      <a:pPr algn="l" fontAlgn="b"/>
                      <a:endParaRPr lang="en-US" sz="1200" b="1" i="0" u="none" strike="noStrike">
                        <a:solidFill>
                          <a:srgbClr val="000000"/>
                        </a:solidFill>
                        <a:effectLst/>
                        <a:latin typeface="Aptos Narrow" panose="020B0004020202020204" pitchFamily="34" charset="0"/>
                      </a:endParaRPr>
                    </a:p>
                  </a:txBody>
                  <a:tcPr marL="2107" marR="2107" marT="2107" marB="0" anchor="b"/>
                </a:tc>
                <a:tc gridSpan="3">
                  <a:txBody>
                    <a:bodyPr/>
                    <a:lstStyle/>
                    <a:p>
                      <a:pPr algn="l" fontAlgn="b"/>
                      <a:r>
                        <a:rPr lang="en-US" sz="1200" u="none" strike="noStrike">
                          <a:effectLst/>
                        </a:rPr>
                        <a:t>2023 OEWS Employment</a:t>
                      </a:r>
                      <a:endParaRPr lang="en-US" sz="1200" b="1" i="0" u="none" strike="noStrike">
                        <a:solidFill>
                          <a:srgbClr val="000000"/>
                        </a:solidFill>
                        <a:effectLst/>
                        <a:latin typeface="Aptos Narrow" panose="020B0004020202020204" pitchFamily="34" charset="0"/>
                      </a:endParaRPr>
                    </a:p>
                  </a:txBody>
                  <a:tcPr marL="2107" marR="2107" marT="2107"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3774648"/>
                  </a:ext>
                </a:extLst>
              </a:tr>
              <a:tr h="435509">
                <a:tc>
                  <a:txBody>
                    <a:bodyPr/>
                    <a:lstStyle/>
                    <a:p>
                      <a:pPr algn="l" fontAlgn="b"/>
                      <a:r>
                        <a:rPr lang="en-US" sz="1200" u="none" strike="noStrike" dirty="0">
                          <a:effectLst/>
                        </a:rPr>
                        <a:t>soc2</a:t>
                      </a:r>
                      <a:endParaRPr lang="en-US" sz="1200" b="1" i="0" u="none" strike="noStrike" dirty="0">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Title</a:t>
                      </a:r>
                      <a:endParaRPr lang="en-US" sz="1200" b="1" i="0" u="none" strike="noStrike" dirty="0">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Sum of Licensed Employment</a:t>
                      </a:r>
                      <a:endParaRPr lang="en-US" sz="1200" b="1"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Total National Employment</a:t>
                      </a:r>
                      <a:endParaRPr lang="en-US" sz="1200" b="1"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 of Natl Emp </a:t>
                      </a:r>
                      <a:r>
                        <a:rPr lang="en-US" sz="1200" u="none" strike="noStrike" dirty="0" err="1">
                          <a:effectLst/>
                        </a:rPr>
                        <a:t>reqs</a:t>
                      </a:r>
                      <a:r>
                        <a:rPr lang="en-US" sz="1200" u="none" strike="noStrike" dirty="0">
                          <a:effectLst/>
                        </a:rPr>
                        <a:t> a License</a:t>
                      </a:r>
                      <a:endParaRPr lang="en-US" sz="1200" b="1"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910997923"/>
                  </a:ext>
                </a:extLst>
              </a:tr>
              <a:tr h="160736">
                <a:tc>
                  <a:txBody>
                    <a:bodyPr/>
                    <a:lstStyle/>
                    <a:p>
                      <a:pPr algn="r" fontAlgn="b"/>
                      <a:r>
                        <a:rPr lang="en-US" sz="1200" u="none" strike="noStrike">
                          <a:effectLst/>
                        </a:rPr>
                        <a:t>290000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Healthcare Practitioners and Technical</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7,917,190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9,284,210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85.3</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459830275"/>
                  </a:ext>
                </a:extLst>
              </a:tr>
              <a:tr h="160736">
                <a:tc>
                  <a:txBody>
                    <a:bodyPr/>
                    <a:lstStyle/>
                    <a:p>
                      <a:pPr algn="r" fontAlgn="b"/>
                      <a:r>
                        <a:rPr lang="en-US" sz="1200" u="none" strike="noStrike">
                          <a:effectLst/>
                        </a:rPr>
                        <a:t>170000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Architecture and Engineering</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1,849,230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2,539,660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72.8</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32785192"/>
                  </a:ext>
                </a:extLst>
              </a:tr>
              <a:tr h="160736">
                <a:tc>
                  <a:txBody>
                    <a:bodyPr/>
                    <a:lstStyle/>
                    <a:p>
                      <a:pPr algn="r" fontAlgn="b"/>
                      <a:r>
                        <a:rPr lang="en-US" sz="1200" u="none" strike="noStrike">
                          <a:effectLst/>
                        </a:rPr>
                        <a:t>230000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Legal</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758,530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1,240,630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61.1</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750357393"/>
                  </a:ext>
                </a:extLst>
              </a:tr>
              <a:tr h="160736">
                <a:tc>
                  <a:txBody>
                    <a:bodyPr/>
                    <a:lstStyle/>
                    <a:p>
                      <a:pPr algn="r" fontAlgn="b"/>
                      <a:r>
                        <a:rPr lang="en-US" sz="1200" u="none" strike="noStrike">
                          <a:effectLst/>
                        </a:rPr>
                        <a:t>250000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Educational Instruction and Library</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4,130,190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8,744,560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47.2</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3086355545"/>
                  </a:ext>
                </a:extLst>
              </a:tr>
              <a:tr h="160736">
                <a:tc>
                  <a:txBody>
                    <a:bodyPr/>
                    <a:lstStyle/>
                    <a:p>
                      <a:pPr algn="r" fontAlgn="b"/>
                      <a:r>
                        <a:rPr lang="en-US" sz="1200" u="none" strike="noStrike">
                          <a:effectLst/>
                        </a:rPr>
                        <a:t>210000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Community and Social Service</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1,098,630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2,418,130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45.4</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4203409989"/>
                  </a:ext>
                </a:extLst>
              </a:tr>
              <a:tr h="160736">
                <a:tc>
                  <a:txBody>
                    <a:bodyPr/>
                    <a:lstStyle/>
                    <a:p>
                      <a:pPr algn="r" fontAlgn="b"/>
                      <a:r>
                        <a:rPr lang="en-US" sz="1200" u="none" strike="noStrike">
                          <a:effectLst/>
                        </a:rPr>
                        <a:t>330000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Protective Service</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1,433,470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3,504,330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40.9</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2624863343"/>
                  </a:ext>
                </a:extLst>
              </a:tr>
              <a:tr h="160736">
                <a:tc>
                  <a:txBody>
                    <a:bodyPr/>
                    <a:lstStyle/>
                    <a:p>
                      <a:pPr algn="r" fontAlgn="b"/>
                      <a:r>
                        <a:rPr lang="en-US" sz="1200" u="none" strike="noStrike">
                          <a:effectLst/>
                        </a:rPr>
                        <a:t>470000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Construction and Extraction</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2,510,210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6,225,630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40.3</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324995550"/>
                  </a:ext>
                </a:extLst>
              </a:tr>
              <a:tr h="160736">
                <a:tc>
                  <a:txBody>
                    <a:bodyPr/>
                    <a:lstStyle/>
                    <a:p>
                      <a:pPr algn="r" fontAlgn="b"/>
                      <a:r>
                        <a:rPr lang="en-US" sz="1200" u="none" strike="noStrike">
                          <a:effectLst/>
                        </a:rPr>
                        <a:t>410000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Sales and Related Occupations</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4,819,670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13,380,660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36.0</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2696113454"/>
                  </a:ext>
                </a:extLst>
              </a:tr>
              <a:tr h="160736">
                <a:tc>
                  <a:txBody>
                    <a:bodyPr/>
                    <a:lstStyle/>
                    <a:p>
                      <a:pPr algn="r" fontAlgn="b"/>
                      <a:r>
                        <a:rPr lang="en-US" sz="1200" u="none" strike="noStrike">
                          <a:effectLst/>
                        </a:rPr>
                        <a:t>130000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Business and Financial Occupations</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3,241,920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10,087,830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32.1</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3271029820"/>
                  </a:ext>
                </a:extLst>
              </a:tr>
              <a:tr h="160736">
                <a:tc>
                  <a:txBody>
                    <a:bodyPr/>
                    <a:lstStyle/>
                    <a:p>
                      <a:pPr algn="r" fontAlgn="b"/>
                      <a:r>
                        <a:rPr lang="en-US" sz="1200" u="none" strike="noStrike">
                          <a:effectLst/>
                        </a:rPr>
                        <a:t>110000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Management Occupations</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3,286,300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10,495,770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31.3</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2351664313"/>
                  </a:ext>
                </a:extLst>
              </a:tr>
              <a:tr h="160736">
                <a:tc>
                  <a:txBody>
                    <a:bodyPr/>
                    <a:lstStyle/>
                    <a:p>
                      <a:pPr algn="r" fontAlgn="b"/>
                      <a:r>
                        <a:rPr lang="en-US" sz="1200" u="none" strike="noStrike">
                          <a:effectLst/>
                        </a:rPr>
                        <a:t>390000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Personal Care and Service Occupations</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816,890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3,040,630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26.9</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240773003"/>
                  </a:ext>
                </a:extLst>
              </a:tr>
              <a:tr h="160736">
                <a:tc>
                  <a:txBody>
                    <a:bodyPr/>
                    <a:lstStyle/>
                    <a:p>
                      <a:pPr algn="r" fontAlgn="b"/>
                      <a:r>
                        <a:rPr lang="en-US" sz="1200" u="none" strike="noStrike">
                          <a:effectLst/>
                        </a:rPr>
                        <a:t>190000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Life, Physical, and Social Science</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372,050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1,389,430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26.8</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1306290366"/>
                  </a:ext>
                </a:extLst>
              </a:tr>
              <a:tr h="160736">
                <a:tc>
                  <a:txBody>
                    <a:bodyPr/>
                    <a:lstStyle/>
                    <a:p>
                      <a:pPr algn="r" fontAlgn="b"/>
                      <a:r>
                        <a:rPr lang="en-US" sz="1200" u="none" strike="noStrike">
                          <a:effectLst/>
                        </a:rPr>
                        <a:t>310000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Healthcare Support</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1,862,800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7,063,530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26.4</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4250231900"/>
                  </a:ext>
                </a:extLst>
              </a:tr>
              <a:tr h="160736">
                <a:tc>
                  <a:txBody>
                    <a:bodyPr/>
                    <a:lstStyle/>
                    <a:p>
                      <a:pPr algn="r" fontAlgn="b"/>
                      <a:r>
                        <a:rPr lang="en-US" sz="1200" u="none" strike="noStrike">
                          <a:effectLst/>
                        </a:rPr>
                        <a:t>530000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Transportation and Material Moving</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3,299,170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13,752,760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24.0</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1287347569"/>
                  </a:ext>
                </a:extLst>
              </a:tr>
              <a:tr h="160736">
                <a:tc>
                  <a:txBody>
                    <a:bodyPr/>
                    <a:lstStyle/>
                    <a:p>
                      <a:pPr algn="r" fontAlgn="b"/>
                      <a:r>
                        <a:rPr lang="en-US" sz="1200" u="none" strike="noStrike">
                          <a:effectLst/>
                        </a:rPr>
                        <a:t>490000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Installation, Maintenance, and Repair</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838,610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5,989,460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14.0</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4044169286"/>
                  </a:ext>
                </a:extLst>
              </a:tr>
              <a:tr h="160736">
                <a:tc>
                  <a:txBody>
                    <a:bodyPr/>
                    <a:lstStyle/>
                    <a:p>
                      <a:pPr algn="r" fontAlgn="b"/>
                      <a:r>
                        <a:rPr lang="en-US" sz="1200" u="none" strike="noStrike">
                          <a:effectLst/>
                        </a:rPr>
                        <a:t>270000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Arts, Design, Entertainment, Sports, and Media</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195,720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2,106,490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9.3</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2819113458"/>
                  </a:ext>
                </a:extLst>
              </a:tr>
              <a:tr h="160736">
                <a:tc>
                  <a:txBody>
                    <a:bodyPr/>
                    <a:lstStyle/>
                    <a:p>
                      <a:pPr algn="r" fontAlgn="b"/>
                      <a:r>
                        <a:rPr lang="en-US" sz="1200" u="none" strike="noStrike">
                          <a:effectLst/>
                        </a:rPr>
                        <a:t>450000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Farming, Fishing, and Forestry</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37,230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432,200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8.6</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4224461527"/>
                  </a:ext>
                </a:extLst>
              </a:tr>
              <a:tr h="160736">
                <a:tc>
                  <a:txBody>
                    <a:bodyPr/>
                    <a:lstStyle/>
                    <a:p>
                      <a:pPr algn="r" fontAlgn="b"/>
                      <a:r>
                        <a:rPr lang="en-US" sz="1200" u="none" strike="noStrike">
                          <a:effectLst/>
                        </a:rPr>
                        <a:t>370000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Building and Ground Cleaning and Maintenance</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361,180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4,429,070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8.2</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979813800"/>
                  </a:ext>
                </a:extLst>
              </a:tr>
              <a:tr h="160736">
                <a:tc>
                  <a:txBody>
                    <a:bodyPr/>
                    <a:lstStyle/>
                    <a:p>
                      <a:pPr algn="r" fontAlgn="b"/>
                      <a:r>
                        <a:rPr lang="en-US" sz="1200" u="none" strike="noStrike">
                          <a:effectLst/>
                        </a:rPr>
                        <a:t>510000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Production</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430,280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8,770,170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4.9</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522158584"/>
                  </a:ext>
                </a:extLst>
              </a:tr>
              <a:tr h="160736">
                <a:tc>
                  <a:txBody>
                    <a:bodyPr/>
                    <a:lstStyle/>
                    <a:p>
                      <a:pPr algn="r" fontAlgn="b"/>
                      <a:r>
                        <a:rPr lang="en-US" sz="1200" u="none" strike="noStrike">
                          <a:effectLst/>
                        </a:rPr>
                        <a:t>430000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dirty="0">
                          <a:effectLst/>
                        </a:rPr>
                        <a:t>Office and Administrative Support</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898,800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18,533,450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4.8</a:t>
                      </a:r>
                      <a:endParaRPr lang="en-US" sz="1200" b="0" i="0" u="none" strike="noStrike">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56603492"/>
                  </a:ext>
                </a:extLst>
              </a:tr>
              <a:tr h="160736">
                <a:tc>
                  <a:txBody>
                    <a:bodyPr/>
                    <a:lstStyle/>
                    <a:p>
                      <a:pPr algn="r" fontAlgn="b"/>
                      <a:r>
                        <a:rPr lang="en-US" sz="1200" u="none" strike="noStrike">
                          <a:effectLst/>
                        </a:rPr>
                        <a:t>350000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Food Preparation and Serving Related Occupations</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280,940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13,247,870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2.1</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3321386750"/>
                  </a:ext>
                </a:extLst>
              </a:tr>
              <a:tr h="160736">
                <a:tc>
                  <a:txBody>
                    <a:bodyPr/>
                    <a:lstStyle/>
                    <a:p>
                      <a:pPr algn="r" fontAlgn="b"/>
                      <a:r>
                        <a:rPr lang="en-US" sz="1200" u="none" strike="noStrike">
                          <a:effectLst/>
                        </a:rPr>
                        <a:t>150000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l" fontAlgn="b"/>
                      <a:r>
                        <a:rPr lang="en-US" sz="1200" u="none" strike="noStrike">
                          <a:effectLst/>
                        </a:rPr>
                        <a:t>Computer and Mathematical</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a:effectLst/>
                        </a:rPr>
                        <a:t>64,180</a:t>
                      </a:r>
                      <a:endParaRPr lang="en-US" sz="1200" b="0" i="0" u="none" strike="noStrike">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5,177,400</a:t>
                      </a:r>
                      <a:endParaRPr lang="en-US" sz="1200" b="0" i="0" u="none" strike="noStrike" dirty="0">
                        <a:solidFill>
                          <a:srgbClr val="000000"/>
                        </a:solidFill>
                        <a:effectLst/>
                        <a:latin typeface="Aptos Narrow" panose="020B0004020202020204" pitchFamily="34" charset="0"/>
                      </a:endParaRPr>
                    </a:p>
                  </a:txBody>
                  <a:tcPr marL="2107" marR="2107" marT="2107" marB="0" anchor="b"/>
                </a:tc>
                <a:tc>
                  <a:txBody>
                    <a:bodyPr/>
                    <a:lstStyle/>
                    <a:p>
                      <a:pPr algn="r" fontAlgn="b"/>
                      <a:r>
                        <a:rPr lang="en-US" sz="1200" u="none" strike="noStrike" dirty="0">
                          <a:effectLst/>
                        </a:rPr>
                        <a:t>1.2</a:t>
                      </a:r>
                      <a:endParaRPr lang="en-US" sz="1200" b="0" i="0" u="none" strike="noStrike" dirty="0">
                        <a:solidFill>
                          <a:srgbClr val="000000"/>
                        </a:solidFill>
                        <a:effectLst/>
                        <a:latin typeface="Aptos Narrow" panose="020B0004020202020204" pitchFamily="34" charset="0"/>
                      </a:endParaRPr>
                    </a:p>
                  </a:txBody>
                  <a:tcPr marL="2107" marR="2107" marT="2107" marB="0" anchor="b"/>
                </a:tc>
                <a:extLst>
                  <a:ext uri="{0D108BD9-81ED-4DB2-BD59-A6C34878D82A}">
                    <a16:rowId xmlns:a16="http://schemas.microsoft.com/office/drawing/2014/main" val="81904753"/>
                  </a:ext>
                </a:extLst>
              </a:tr>
            </a:tbl>
          </a:graphicData>
        </a:graphic>
      </p:graphicFrame>
    </p:spTree>
    <p:extLst>
      <p:ext uri="{BB962C8B-B14F-4D97-AF65-F5344CB8AC3E}">
        <p14:creationId xmlns:p14="http://schemas.microsoft.com/office/powerpoint/2010/main" val="401273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Coverage: More Detail</a:t>
            </a:r>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5</a:t>
            </a:fld>
            <a:endParaRPr lang="en-US" dirty="0"/>
          </a:p>
        </p:txBody>
      </p:sp>
      <p:sp>
        <p:nvSpPr>
          <p:cNvPr id="9" name="Content Placeholder 8">
            <a:extLst>
              <a:ext uri="{FF2B5EF4-FFF2-40B4-BE49-F238E27FC236}">
                <a16:creationId xmlns:a16="http://schemas.microsoft.com/office/drawing/2014/main" id="{662FBD96-4C63-5061-2DB5-EE069F9532F6}"/>
              </a:ext>
            </a:extLst>
          </p:cNvPr>
          <p:cNvSpPr>
            <a:spLocks noGrp="1"/>
          </p:cNvSpPr>
          <p:nvPr>
            <p:ph idx="1"/>
          </p:nvPr>
        </p:nvSpPr>
        <p:spPr>
          <a:xfrm>
            <a:off x="7061020" y="1460499"/>
            <a:ext cx="4355842" cy="1080901"/>
          </a:xfrm>
        </p:spPr>
        <p:txBody>
          <a:bodyPr>
            <a:normAutofit/>
          </a:bodyPr>
          <a:lstStyle/>
          <a:p>
            <a:r>
              <a:rPr lang="en-US" dirty="0">
                <a:hlinkClick r:id="rId2"/>
              </a:rPr>
              <a:t>https://widcenter.org/occupational-license-coverage/</a:t>
            </a:r>
            <a:r>
              <a:rPr lang="en-US" dirty="0"/>
              <a:t> </a:t>
            </a:r>
          </a:p>
          <a:p>
            <a:pPr marL="0" indent="0">
              <a:buNone/>
            </a:pPr>
            <a:endParaRPr lang="en-US" dirty="0"/>
          </a:p>
        </p:txBody>
      </p:sp>
      <p:pic>
        <p:nvPicPr>
          <p:cNvPr id="5" name="Picture 4">
            <a:extLst>
              <a:ext uri="{FF2B5EF4-FFF2-40B4-BE49-F238E27FC236}">
                <a16:creationId xmlns:a16="http://schemas.microsoft.com/office/drawing/2014/main" id="{46F167B4-1A39-AEBB-EB00-9612FBD70C99}"/>
              </a:ext>
            </a:extLst>
          </p:cNvPr>
          <p:cNvPicPr>
            <a:picLocks noChangeAspect="1"/>
          </p:cNvPicPr>
          <p:nvPr/>
        </p:nvPicPr>
        <p:blipFill>
          <a:blip r:embed="rId3"/>
          <a:stretch>
            <a:fillRect/>
          </a:stretch>
        </p:blipFill>
        <p:spPr>
          <a:xfrm>
            <a:off x="1227877" y="321617"/>
            <a:ext cx="5443466" cy="6399858"/>
          </a:xfrm>
          <a:prstGeom prst="rect">
            <a:avLst/>
          </a:prstGeom>
        </p:spPr>
      </p:pic>
    </p:spTree>
    <p:extLst>
      <p:ext uri="{BB962C8B-B14F-4D97-AF65-F5344CB8AC3E}">
        <p14:creationId xmlns:p14="http://schemas.microsoft.com/office/powerpoint/2010/main" val="372065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42E7-573A-795E-88D8-2533F3A5C112}"/>
              </a:ext>
            </a:extLst>
          </p:cNvPr>
          <p:cNvSpPr>
            <a:spLocks noGrp="1"/>
          </p:cNvSpPr>
          <p:nvPr>
            <p:ph type="title"/>
          </p:nvPr>
        </p:nvSpPr>
        <p:spPr/>
        <p:txBody>
          <a:bodyPr/>
          <a:lstStyle/>
          <a:p>
            <a:r>
              <a:rPr lang="en-US" dirty="0"/>
              <a:t>Common state-level licensure reform efforts</a:t>
            </a:r>
          </a:p>
        </p:txBody>
      </p:sp>
      <p:sp>
        <p:nvSpPr>
          <p:cNvPr id="4" name="Date Placeholder 3">
            <a:extLst>
              <a:ext uri="{FF2B5EF4-FFF2-40B4-BE49-F238E27FC236}">
                <a16:creationId xmlns:a16="http://schemas.microsoft.com/office/drawing/2014/main" id="{2D6611A5-96F4-E520-6B76-F8F1074A9346}"/>
              </a:ext>
            </a:extLst>
          </p:cNvPr>
          <p:cNvSpPr>
            <a:spLocks noGrp="1"/>
          </p:cNvSpPr>
          <p:nvPr>
            <p:ph type="dt" sz="half" idx="10"/>
          </p:nvPr>
        </p:nvSpPr>
        <p:spPr/>
        <p:txBody>
          <a:bodyPr/>
          <a:lstStyle/>
          <a:p>
            <a:fld id="{824D5D47-1752-4D84-8BFB-C2F71A34C932}" type="datetime1">
              <a:rPr lang="en-US" smtClean="0"/>
              <a:t>4/16/2025</a:t>
            </a:fld>
            <a:endParaRPr lang="en-US" dirty="0"/>
          </a:p>
        </p:txBody>
      </p:sp>
      <p:sp>
        <p:nvSpPr>
          <p:cNvPr id="6" name="Slide Number Placeholder 5">
            <a:extLst>
              <a:ext uri="{FF2B5EF4-FFF2-40B4-BE49-F238E27FC236}">
                <a16:creationId xmlns:a16="http://schemas.microsoft.com/office/drawing/2014/main" id="{FEE58D18-57F0-CBA5-F3EE-65C2E5D09C6B}"/>
              </a:ext>
            </a:extLst>
          </p:cNvPr>
          <p:cNvSpPr>
            <a:spLocks noGrp="1"/>
          </p:cNvSpPr>
          <p:nvPr>
            <p:ph type="sldNum" sz="quarter" idx="12"/>
          </p:nvPr>
        </p:nvSpPr>
        <p:spPr/>
        <p:txBody>
          <a:bodyPr/>
          <a:lstStyle/>
          <a:p>
            <a:fld id="{48F63A3B-78C7-47BE-AE5E-E10140E04643}" type="slidenum">
              <a:rPr lang="en-US" smtClean="0"/>
              <a:t>6</a:t>
            </a:fld>
            <a:endParaRPr lang="en-US" dirty="0"/>
          </a:p>
        </p:txBody>
      </p:sp>
      <p:sp>
        <p:nvSpPr>
          <p:cNvPr id="12" name="TextBox 11">
            <a:extLst>
              <a:ext uri="{FF2B5EF4-FFF2-40B4-BE49-F238E27FC236}">
                <a16:creationId xmlns:a16="http://schemas.microsoft.com/office/drawing/2014/main" id="{F0DC7246-E2AB-FB67-4DC7-5F80934F3D70}"/>
              </a:ext>
            </a:extLst>
          </p:cNvPr>
          <p:cNvSpPr txBox="1"/>
          <p:nvPr/>
        </p:nvSpPr>
        <p:spPr>
          <a:xfrm>
            <a:off x="1241520" y="1801260"/>
            <a:ext cx="9708959" cy="4370427"/>
          </a:xfrm>
          <a:prstGeom prst="rect">
            <a:avLst/>
          </a:prstGeom>
          <a:noFill/>
        </p:spPr>
        <p:txBody>
          <a:bodyPr wrap="square" rtlCol="0">
            <a:spAutoFit/>
          </a:bodyPr>
          <a:lstStyle/>
          <a:p>
            <a:r>
              <a:rPr lang="en-US" sz="2800" b="1" dirty="0"/>
              <a:t>Reciprocity &amp; interstate mobility:</a:t>
            </a:r>
            <a:r>
              <a:rPr lang="en-US" sz="2800" dirty="0"/>
              <a:t> Expanding recognition of out-of-state licenses.</a:t>
            </a:r>
          </a:p>
          <a:p>
            <a:r>
              <a:rPr lang="en-US" sz="2800" b="1" dirty="0"/>
              <a:t>Criminal record restrictions:</a:t>
            </a:r>
            <a:r>
              <a:rPr lang="en-US" sz="2800" dirty="0"/>
              <a:t> Reducing barriers for justice-involved individuals.</a:t>
            </a:r>
          </a:p>
          <a:p>
            <a:r>
              <a:rPr lang="en-US" sz="2800" b="1" dirty="0"/>
              <a:t>Fee standardization &amp; reduction:</a:t>
            </a:r>
            <a:r>
              <a:rPr lang="en-US" sz="2800" dirty="0"/>
              <a:t> Addressing financial burdens of licensure.</a:t>
            </a:r>
          </a:p>
          <a:p>
            <a:r>
              <a:rPr lang="en-US" sz="2800" b="1" dirty="0"/>
              <a:t>Military family exemptions:</a:t>
            </a:r>
            <a:r>
              <a:rPr lang="en-US" sz="2800" dirty="0"/>
              <a:t> Easing transitions for service members and spouses.</a:t>
            </a:r>
          </a:p>
          <a:p>
            <a:endParaRPr lang="en-US" dirty="0"/>
          </a:p>
          <a:p>
            <a:endParaRPr lang="en-US" dirty="0"/>
          </a:p>
          <a:p>
            <a:endParaRPr lang="en-US" dirty="0"/>
          </a:p>
        </p:txBody>
      </p:sp>
    </p:spTree>
    <p:extLst>
      <p:ext uri="{BB962C8B-B14F-4D97-AF65-F5344CB8AC3E}">
        <p14:creationId xmlns:p14="http://schemas.microsoft.com/office/powerpoint/2010/main" val="403272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Recent Reform Efforts</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4/16/2025</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7</a:t>
            </a:fld>
            <a:endParaRPr lang="en-US" dirty="0"/>
          </a:p>
        </p:txBody>
      </p:sp>
      <p:pic>
        <p:nvPicPr>
          <p:cNvPr id="7" name="Picture 6">
            <a:extLst>
              <a:ext uri="{FF2B5EF4-FFF2-40B4-BE49-F238E27FC236}">
                <a16:creationId xmlns:a16="http://schemas.microsoft.com/office/drawing/2014/main" id="{276DA1E6-7759-7DCE-390C-96CBBB5B7BC3}"/>
              </a:ext>
            </a:extLst>
          </p:cNvPr>
          <p:cNvPicPr>
            <a:picLocks noChangeAspect="1"/>
          </p:cNvPicPr>
          <p:nvPr/>
        </p:nvPicPr>
        <p:blipFill>
          <a:blip r:embed="rId3"/>
          <a:stretch>
            <a:fillRect/>
          </a:stretch>
        </p:blipFill>
        <p:spPr>
          <a:xfrm>
            <a:off x="5273019" y="1487002"/>
            <a:ext cx="6524893" cy="5234473"/>
          </a:xfrm>
          <a:prstGeom prst="rect">
            <a:avLst/>
          </a:prstGeom>
        </p:spPr>
      </p:pic>
    </p:spTree>
    <p:extLst>
      <p:ext uri="{BB962C8B-B14F-4D97-AF65-F5344CB8AC3E}">
        <p14:creationId xmlns:p14="http://schemas.microsoft.com/office/powerpoint/2010/main" val="25374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National License Compacts: A Growing Trend</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4/16/2025</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8</a:t>
            </a:fld>
            <a:endParaRPr lang="en-US" dirty="0"/>
          </a:p>
        </p:txBody>
      </p:sp>
      <p:sp>
        <p:nvSpPr>
          <p:cNvPr id="3" name="TextBox 2">
            <a:extLst>
              <a:ext uri="{FF2B5EF4-FFF2-40B4-BE49-F238E27FC236}">
                <a16:creationId xmlns:a16="http://schemas.microsoft.com/office/drawing/2014/main" id="{1C7310DA-95C8-499C-C096-30700479C2E2}"/>
              </a:ext>
            </a:extLst>
          </p:cNvPr>
          <p:cNvSpPr txBox="1"/>
          <p:nvPr/>
        </p:nvSpPr>
        <p:spPr>
          <a:xfrm>
            <a:off x="571501" y="1647825"/>
            <a:ext cx="2209021" cy="2308324"/>
          </a:xfrm>
          <a:prstGeom prst="rect">
            <a:avLst/>
          </a:prstGeom>
          <a:noFill/>
        </p:spPr>
        <p:txBody>
          <a:bodyPr wrap="square" rtlCol="0">
            <a:spAutoFit/>
          </a:bodyPr>
          <a:lstStyle/>
          <a:p>
            <a:pPr>
              <a:buFont typeface="Arial" panose="020B0604020202020204" pitchFamily="34" charset="0"/>
              <a:buChar char="•"/>
            </a:pPr>
            <a:r>
              <a:rPr lang="en-US" sz="1600" dirty="0"/>
              <a:t>Explanation of compacts: How they work and which industries use them.</a:t>
            </a:r>
          </a:p>
          <a:p>
            <a:pPr>
              <a:buFont typeface="Arial" panose="020B0604020202020204" pitchFamily="34" charset="0"/>
              <a:buChar char="•"/>
            </a:pPr>
            <a:r>
              <a:rPr lang="en-US" sz="1600" dirty="0"/>
              <a:t>Compacts vs Reciprocity</a:t>
            </a:r>
          </a:p>
          <a:p>
            <a:pPr>
              <a:buFont typeface="Arial" panose="020B0604020202020204" pitchFamily="34" charset="0"/>
              <a:buChar char="•"/>
            </a:pPr>
            <a:r>
              <a:rPr lang="en-US" sz="1600" dirty="0"/>
              <a:t>Map: State adoption of major national compacts.</a:t>
            </a:r>
          </a:p>
        </p:txBody>
      </p:sp>
      <p:pic>
        <p:nvPicPr>
          <p:cNvPr id="7" name="Picture 6">
            <a:extLst>
              <a:ext uri="{FF2B5EF4-FFF2-40B4-BE49-F238E27FC236}">
                <a16:creationId xmlns:a16="http://schemas.microsoft.com/office/drawing/2014/main" id="{8D72AED7-2204-A1C0-00E6-0B38ADF38B31}"/>
              </a:ext>
            </a:extLst>
          </p:cNvPr>
          <p:cNvPicPr>
            <a:picLocks noChangeAspect="1"/>
          </p:cNvPicPr>
          <p:nvPr/>
        </p:nvPicPr>
        <p:blipFill>
          <a:blip r:embed="rId3"/>
          <a:stretch>
            <a:fillRect/>
          </a:stretch>
        </p:blipFill>
        <p:spPr>
          <a:xfrm>
            <a:off x="2991028" y="1553982"/>
            <a:ext cx="8783290" cy="5304018"/>
          </a:xfrm>
          <a:prstGeom prst="rect">
            <a:avLst/>
          </a:prstGeom>
        </p:spPr>
      </p:pic>
    </p:spTree>
    <p:extLst>
      <p:ext uri="{BB962C8B-B14F-4D97-AF65-F5344CB8AC3E}">
        <p14:creationId xmlns:p14="http://schemas.microsoft.com/office/powerpoint/2010/main" val="240520024"/>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A8F766A8A5C4439D1F9E47463AE977" ma:contentTypeVersion="12" ma:contentTypeDescription="Create a new document." ma:contentTypeScope="" ma:versionID="c6eded261bb585ac884e3917fe6e4589">
  <xsd:schema xmlns:xsd="http://www.w3.org/2001/XMLSchema" xmlns:xs="http://www.w3.org/2001/XMLSchema" xmlns:p="http://schemas.microsoft.com/office/2006/metadata/properties" xmlns:ns2="11b35ced-cbbd-4bb6-a753-082a779fefc4" xmlns:ns3="91a27f72-aaa3-479a-8056-4d1f482f6428" targetNamespace="http://schemas.microsoft.com/office/2006/metadata/properties" ma:root="true" ma:fieldsID="68c8047b2e2cae5e4fdd5d2945075ea8" ns2:_="" ns3:_="">
    <xsd:import namespace="11b35ced-cbbd-4bb6-a753-082a779fefc4"/>
    <xsd:import namespace="91a27f72-aaa3-479a-8056-4d1f482f64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b35ced-cbbd-4bb6-a753-082a779fef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a27f72-aaa3-479a-8056-4d1f482f642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f6bc12-f1ad-477b-a311-a0c105f128e1}" ma:internalName="TaxCatchAll" ma:showField="CatchAllData" ma:web="91a27f72-aaa3-479a-8056-4d1f482f6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1a27f72-aaa3-479a-8056-4d1f482f6428" xsi:nil="true"/>
    <lcf76f155ced4ddcb4097134ff3c332f xmlns="11b35ced-cbbd-4bb6-a753-082a779fefc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E6C1004E-2A3C-4C2C-8145-E19291CFC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b35ced-cbbd-4bb6-a753-082a779fefc4"/>
    <ds:schemaRef ds:uri="91a27f72-aaa3-479a-8056-4d1f482f64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78B604-9059-4F1C-B8E2-C96A71A964D2}">
  <ds:schemaRefs>
    <ds:schemaRef ds:uri="91a27f72-aaa3-479a-8056-4d1f482f642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11b35ced-cbbd-4bb6-a753-082a779fefc4"/>
    <ds:schemaRef ds:uri="http://purl.org/dc/term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MN.IT</Template>
  <TotalTime>84548</TotalTime>
  <Words>624</Words>
  <Application>Microsoft Office PowerPoint</Application>
  <PresentationFormat>Widescreen</PresentationFormat>
  <Paragraphs>165</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 Narrow</vt:lpstr>
      <vt:lpstr>Arial</vt:lpstr>
      <vt:lpstr>Calibri</vt:lpstr>
      <vt:lpstr>NeueHaasGroteskText Std</vt:lpstr>
      <vt:lpstr>MN.IT</vt:lpstr>
      <vt:lpstr>Occupational Licensure Coverage and Climate Moving forward with license data</vt:lpstr>
      <vt:lpstr>Introduction</vt:lpstr>
      <vt:lpstr>Occupational Licensure Coverage: Long-Term Trends</vt:lpstr>
      <vt:lpstr>Occupational Licensure Coverage: Long-Term Trends</vt:lpstr>
      <vt:lpstr>Coverage: More Detail</vt:lpstr>
      <vt:lpstr>Common state-level licensure reform efforts</vt:lpstr>
      <vt:lpstr>Recent Reform Efforts</vt:lpstr>
      <vt:lpstr>National License Compacts: A Growing Trend</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Rohrer, Amanda (DEED)</cp:lastModifiedBy>
  <cp:revision>701</cp:revision>
  <cp:lastPrinted>2017-03-14T16:27:36Z</cp:lastPrinted>
  <dcterms:created xsi:type="dcterms:W3CDTF">2016-01-06T16:54:03Z</dcterms:created>
  <dcterms:modified xsi:type="dcterms:W3CDTF">2025-04-21T11:29:42Z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0x0101003FA8F766A8A5C4439D1F9E47463AE977</vt:lpwstr>
  </property>
  <property fmtid="{D5CDD505-2E9C-101B-9397-08002B2CF9AE}" pid="3" name="MediaServiceImageTags">
    <vt:lpwstr/>
  </property>
</Properties>
</file>