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8"/>
  </p:notesMasterIdLst>
  <p:handoutMasterIdLst>
    <p:handoutMasterId r:id="rId19"/>
  </p:handoutMasterIdLst>
  <p:sldIdLst>
    <p:sldId id="282" r:id="rId5"/>
    <p:sldId id="270" r:id="rId6"/>
    <p:sldId id="288" r:id="rId7"/>
    <p:sldId id="271" r:id="rId8"/>
    <p:sldId id="269" r:id="rId9"/>
    <p:sldId id="280" r:id="rId10"/>
    <p:sldId id="276" r:id="rId11"/>
    <p:sldId id="278" r:id="rId12"/>
    <p:sldId id="284" r:id="rId13"/>
    <p:sldId id="285" r:id="rId14"/>
    <p:sldId id="287" r:id="rId15"/>
    <p:sldId id="283" r:id="rId16"/>
    <p:sldId id="286"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B20738"/>
    <a:srgbClr val="005566"/>
    <a:srgbClr val="003865"/>
    <a:srgbClr val="2C2C2C"/>
    <a:srgbClr val="000000"/>
    <a:srgbClr val="78BE21"/>
    <a:srgbClr val="0D0D0D"/>
    <a:srgbClr val="00A3E2"/>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89889" autoAdjust="0"/>
  </p:normalViewPr>
  <p:slideViewPr>
    <p:cSldViewPr snapToGrid="0">
      <p:cViewPr varScale="1">
        <p:scale>
          <a:sx n="102" d="100"/>
          <a:sy n="102" d="100"/>
        </p:scale>
        <p:origin x="76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rohrer\AppData\Local\Microsoft\Windows\INetCache\Content.Outlook\Y2PABSUH\COS%20-%20Tool%20Section%20Views%20-%20License%20Finder%20Highlight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err="1"/>
              <a:t>CareerOneStop</a:t>
            </a:r>
            <a:r>
              <a:rPr lang="en-US" dirty="0"/>
              <a:t> License and Certification Finder Monthly</a:t>
            </a:r>
            <a:r>
              <a:rPr lang="en-US" baseline="0" dirty="0"/>
              <a:t> Page Views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Sheet1!$X$1</c:f>
              <c:strCache>
                <c:ptCount val="1"/>
                <c:pt idx="0">
                  <c:v>License Finder</c:v>
                </c:pt>
              </c:strCache>
            </c:strRef>
          </c:tx>
          <c:spPr>
            <a:ln w="28575" cap="rnd">
              <a:solidFill>
                <a:schemeClr val="accent1"/>
              </a:solidFill>
              <a:round/>
            </a:ln>
            <a:effectLst/>
          </c:spPr>
          <c:marker>
            <c:symbol val="none"/>
          </c:marker>
          <c:cat>
            <c:strRef>
              <c:f>Sheet1!$A$2:$A$23</c:f>
              <c:strCache>
                <c:ptCount val="22"/>
                <c:pt idx="0">
                  <c:v>Sep-2024</c:v>
                </c:pt>
                <c:pt idx="1">
                  <c:v>Aug-2024</c:v>
                </c:pt>
                <c:pt idx="2">
                  <c:v>Jul-2024</c:v>
                </c:pt>
                <c:pt idx="3">
                  <c:v>Jun-2024</c:v>
                </c:pt>
                <c:pt idx="4">
                  <c:v>May-2024</c:v>
                </c:pt>
                <c:pt idx="5">
                  <c:v>Apr-2024</c:v>
                </c:pt>
                <c:pt idx="6">
                  <c:v>Mar-2024</c:v>
                </c:pt>
                <c:pt idx="7">
                  <c:v>Feb-2024</c:v>
                </c:pt>
                <c:pt idx="8">
                  <c:v>Jan-2024</c:v>
                </c:pt>
                <c:pt idx="9">
                  <c:v>Dec-2023</c:v>
                </c:pt>
                <c:pt idx="10">
                  <c:v>Nov-2023</c:v>
                </c:pt>
                <c:pt idx="11">
                  <c:v>Oct-2023</c:v>
                </c:pt>
                <c:pt idx="12">
                  <c:v>Sep-2023</c:v>
                </c:pt>
                <c:pt idx="13">
                  <c:v>Aug-2023</c:v>
                </c:pt>
                <c:pt idx="14">
                  <c:v>Jul-2023</c:v>
                </c:pt>
                <c:pt idx="15">
                  <c:v>Jun-2023</c:v>
                </c:pt>
                <c:pt idx="16">
                  <c:v>May-2023</c:v>
                </c:pt>
                <c:pt idx="17">
                  <c:v>Apr-2023</c:v>
                </c:pt>
                <c:pt idx="18">
                  <c:v>Mar-2023</c:v>
                </c:pt>
                <c:pt idx="19">
                  <c:v>Feb-2023</c:v>
                </c:pt>
                <c:pt idx="20">
                  <c:v>Jan-2023</c:v>
                </c:pt>
                <c:pt idx="21">
                  <c:v>Dec-2022</c:v>
                </c:pt>
              </c:strCache>
            </c:strRef>
          </c:cat>
          <c:val>
            <c:numRef>
              <c:f>Sheet1!$X$2:$X$23</c:f>
              <c:numCache>
                <c:formatCode>General</c:formatCode>
                <c:ptCount val="22"/>
                <c:pt idx="0">
                  <c:v>53138</c:v>
                </c:pt>
                <c:pt idx="1">
                  <c:v>44035</c:v>
                </c:pt>
                <c:pt idx="2">
                  <c:v>35319</c:v>
                </c:pt>
                <c:pt idx="3">
                  <c:v>34663</c:v>
                </c:pt>
                <c:pt idx="4">
                  <c:v>47418</c:v>
                </c:pt>
                <c:pt idx="5">
                  <c:v>14148</c:v>
                </c:pt>
                <c:pt idx="6">
                  <c:v>47760</c:v>
                </c:pt>
                <c:pt idx="7">
                  <c:v>48573</c:v>
                </c:pt>
                <c:pt idx="8">
                  <c:v>47011</c:v>
                </c:pt>
                <c:pt idx="9">
                  <c:v>32568</c:v>
                </c:pt>
                <c:pt idx="10">
                  <c:v>42062</c:v>
                </c:pt>
                <c:pt idx="11">
                  <c:v>44743</c:v>
                </c:pt>
                <c:pt idx="12">
                  <c:v>49743</c:v>
                </c:pt>
                <c:pt idx="13">
                  <c:v>43006</c:v>
                </c:pt>
                <c:pt idx="14">
                  <c:v>32527</c:v>
                </c:pt>
                <c:pt idx="15">
                  <c:v>31261</c:v>
                </c:pt>
                <c:pt idx="16">
                  <c:v>40593</c:v>
                </c:pt>
                <c:pt idx="17">
                  <c:v>39964</c:v>
                </c:pt>
                <c:pt idx="18">
                  <c:v>42072</c:v>
                </c:pt>
                <c:pt idx="19">
                  <c:v>36026</c:v>
                </c:pt>
                <c:pt idx="20">
                  <c:v>40888</c:v>
                </c:pt>
                <c:pt idx="21">
                  <c:v>28709</c:v>
                </c:pt>
              </c:numCache>
            </c:numRef>
          </c:val>
          <c:smooth val="0"/>
          <c:extLst>
            <c:ext xmlns:c16="http://schemas.microsoft.com/office/drawing/2014/chart" uri="{C3380CC4-5D6E-409C-BE32-E72D297353CC}">
              <c16:uniqueId val="{00000000-32C3-4B79-9F16-1F802F4B28EC}"/>
            </c:ext>
          </c:extLst>
        </c:ser>
        <c:ser>
          <c:idx val="1"/>
          <c:order val="1"/>
          <c:tx>
            <c:strRef>
              <c:f>Sheet1!$T$1</c:f>
              <c:strCache>
                <c:ptCount val="1"/>
                <c:pt idx="0">
                  <c:v>Certification Finder</c:v>
                </c:pt>
              </c:strCache>
            </c:strRef>
          </c:tx>
          <c:spPr>
            <a:ln w="28575" cap="rnd">
              <a:solidFill>
                <a:schemeClr val="accent2"/>
              </a:solidFill>
              <a:round/>
            </a:ln>
            <a:effectLst/>
          </c:spPr>
          <c:marker>
            <c:symbol val="none"/>
          </c:marker>
          <c:val>
            <c:numRef>
              <c:f>Sheet1!$T$2:$T$23</c:f>
              <c:numCache>
                <c:formatCode>General</c:formatCode>
                <c:ptCount val="22"/>
                <c:pt idx="0">
                  <c:v>72648</c:v>
                </c:pt>
                <c:pt idx="1">
                  <c:v>66853</c:v>
                </c:pt>
                <c:pt idx="2">
                  <c:v>62152</c:v>
                </c:pt>
                <c:pt idx="3">
                  <c:v>56622</c:v>
                </c:pt>
                <c:pt idx="4">
                  <c:v>88002</c:v>
                </c:pt>
                <c:pt idx="5">
                  <c:v>18059</c:v>
                </c:pt>
                <c:pt idx="6">
                  <c:v>73093</c:v>
                </c:pt>
                <c:pt idx="7">
                  <c:v>74933</c:v>
                </c:pt>
                <c:pt idx="8">
                  <c:v>74626</c:v>
                </c:pt>
                <c:pt idx="9">
                  <c:v>60321</c:v>
                </c:pt>
                <c:pt idx="10">
                  <c:v>80992</c:v>
                </c:pt>
                <c:pt idx="11">
                  <c:v>84536</c:v>
                </c:pt>
                <c:pt idx="12">
                  <c:v>103171</c:v>
                </c:pt>
                <c:pt idx="13">
                  <c:v>72217</c:v>
                </c:pt>
                <c:pt idx="14">
                  <c:v>75010</c:v>
                </c:pt>
                <c:pt idx="15">
                  <c:v>81689</c:v>
                </c:pt>
                <c:pt idx="16">
                  <c:v>75027</c:v>
                </c:pt>
                <c:pt idx="17">
                  <c:v>86956</c:v>
                </c:pt>
                <c:pt idx="18">
                  <c:v>87747</c:v>
                </c:pt>
                <c:pt idx="19">
                  <c:v>85522</c:v>
                </c:pt>
                <c:pt idx="20">
                  <c:v>74824</c:v>
                </c:pt>
                <c:pt idx="21">
                  <c:v>51237</c:v>
                </c:pt>
              </c:numCache>
            </c:numRef>
          </c:val>
          <c:smooth val="0"/>
          <c:extLst>
            <c:ext xmlns:c16="http://schemas.microsoft.com/office/drawing/2014/chart" uri="{C3380CC4-5D6E-409C-BE32-E72D297353CC}">
              <c16:uniqueId val="{00000001-32C3-4B79-9F16-1F802F4B28EC}"/>
            </c:ext>
          </c:extLst>
        </c:ser>
        <c:dLbls>
          <c:showLegendKey val="0"/>
          <c:showVal val="0"/>
          <c:showCatName val="0"/>
          <c:showSerName val="0"/>
          <c:showPercent val="0"/>
          <c:showBubbleSize val="0"/>
        </c:dLbls>
        <c:smooth val="0"/>
        <c:axId val="771600320"/>
        <c:axId val="646185336"/>
      </c:lineChart>
      <c:catAx>
        <c:axId val="771600320"/>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185336"/>
        <c:crosses val="autoZero"/>
        <c:auto val="1"/>
        <c:lblAlgn val="ctr"/>
        <c:lblOffset val="100"/>
        <c:noMultiLvlLbl val="0"/>
      </c:catAx>
      <c:valAx>
        <c:axId val="646185336"/>
        <c:scaling>
          <c:orientation val="minMax"/>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600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a:solidFill>
                  <a:schemeClr val="tx1"/>
                </a:solidFill>
              </a:rPr>
              <a:t>State</a:t>
            </a:r>
            <a:r>
              <a:rPr lang="en-US" baseline="0" dirty="0">
                <a:solidFill>
                  <a:schemeClr val="tx1"/>
                </a:solidFill>
              </a:rPr>
              <a:t> Approaches to Occupational License Data Collection</a:t>
            </a:r>
            <a:endParaRPr lang="en-US"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
          <c:y val="7.909490886235071E-2"/>
          <c:w val="1"/>
          <c:h val="0.92090509113764929"/>
        </c:manualLayout>
      </c:layout>
      <c:bubbleChart>
        <c:varyColors val="0"/>
        <c:ser>
          <c:idx val="0"/>
          <c:order val="0"/>
          <c:tx>
            <c:strRef>
              <c:f>Sheet1!$B$1</c:f>
              <c:strCache>
                <c:ptCount val="1"/>
                <c:pt idx="0">
                  <c:v>More Technical</c:v>
                </c:pt>
              </c:strCache>
            </c:strRef>
          </c:tx>
          <c:spPr>
            <a:solidFill>
              <a:schemeClr val="accent6">
                <a:lumMod val="20000"/>
                <a:lumOff val="80000"/>
              </a:schemeClr>
            </a:solidFill>
            <a:ln>
              <a:noFill/>
            </a:ln>
            <a:effectLst/>
          </c:spPr>
          <c:invertIfNegative val="0"/>
          <c:dLbls>
            <c:dLbl>
              <c:idx val="0"/>
              <c:layout>
                <c:manualLayout>
                  <c:x val="-0.1152737635905549"/>
                  <c:y val="-2.514142049025816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accent1">
                            <a:lumMod val="90000"/>
                            <a:lumOff val="10000"/>
                          </a:schemeClr>
                        </a:solidFill>
                        <a:latin typeface="+mn-lt"/>
                        <a:ea typeface="+mn-ea"/>
                        <a:cs typeface="+mn-cs"/>
                      </a:defRPr>
                    </a:pPr>
                    <a:fld id="{556F09D1-F533-4DB0-A71E-7AA39C5973A0}" type="CELLRANGE">
                      <a:rPr lang="en-US">
                        <a:solidFill>
                          <a:schemeClr val="accent1">
                            <a:lumMod val="90000"/>
                            <a:lumOff val="10000"/>
                          </a:schemeClr>
                        </a:solidFill>
                      </a:rPr>
                      <a:pPr>
                        <a:defRPr>
                          <a:solidFill>
                            <a:schemeClr val="accent1">
                              <a:lumMod val="90000"/>
                              <a:lumOff val="10000"/>
                            </a:schemeClr>
                          </a:solidFill>
                        </a:defRPr>
                      </a:pPr>
                      <a:t>[CELLRANGE]</a:t>
                    </a:fld>
                    <a:endParaRPr lang="en-US"/>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accent1">
                          <a:lumMod val="90000"/>
                          <a:lumOff val="10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1892399858565245"/>
                      <c:h val="9.7071024512884976E-2"/>
                    </c:manualLayout>
                  </c15:layout>
                  <c15:dlblFieldTable/>
                  <c15:showDataLabelsRange val="1"/>
                </c:ext>
                <c:ext xmlns:c16="http://schemas.microsoft.com/office/drawing/2014/chart" uri="{C3380CC4-5D6E-409C-BE32-E72D297353CC}">
                  <c16:uniqueId val="{00000008-ED57-4C71-BEAF-E0F87826C87D}"/>
                </c:ext>
              </c:extLst>
            </c:dLbl>
            <c:dLbl>
              <c:idx val="1"/>
              <c:layout>
                <c:manualLayout>
                  <c:x val="-0.11271212439965364"/>
                  <c:y val="2.5141420490256776E-3"/>
                </c:manualLayout>
              </c:layout>
              <c:tx>
                <c:rich>
                  <a:bodyPr/>
                  <a:lstStyle/>
                  <a:p>
                    <a:fld id="{8F496704-A789-4579-8E3C-A765E898091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ED57-4C71-BEAF-E0F87826C87D}"/>
                </c:ext>
              </c:extLst>
            </c:dLbl>
            <c:dLbl>
              <c:idx val="2"/>
              <c:layout>
                <c:manualLayout>
                  <c:x val="-0.15369835145407304"/>
                  <c:y val="-1.1313639220615965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accent1">
                            <a:lumMod val="90000"/>
                            <a:lumOff val="10000"/>
                          </a:schemeClr>
                        </a:solidFill>
                        <a:latin typeface="+mn-lt"/>
                        <a:ea typeface="+mn-ea"/>
                        <a:cs typeface="+mn-cs"/>
                      </a:defRPr>
                    </a:pPr>
                    <a:fld id="{16D2685A-4AF4-412B-B53C-AACFF12A25C6}" type="CELLRANGE">
                      <a:rPr lang="en-US">
                        <a:solidFill>
                          <a:schemeClr val="accent1">
                            <a:lumMod val="90000"/>
                            <a:lumOff val="10000"/>
                          </a:schemeClr>
                        </a:solidFill>
                      </a:rPr>
                      <a:pPr>
                        <a:defRPr>
                          <a:solidFill>
                            <a:schemeClr val="accent1">
                              <a:lumMod val="90000"/>
                              <a:lumOff val="10000"/>
                            </a:schemeClr>
                          </a:solidFill>
                        </a:defRPr>
                      </a:pPr>
                      <a:t>[CELLRANGE]</a:t>
                    </a:fld>
                    <a:endParaRPr lang="en-US"/>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accent1">
                          <a:lumMod val="90000"/>
                          <a:lumOff val="10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7048999720236727"/>
                      <c:h val="0.11368950345694531"/>
                    </c:manualLayout>
                  </c15:layout>
                  <c15:dlblFieldTable/>
                  <c15:showDataLabelsRange val="1"/>
                </c:ext>
                <c:ext xmlns:c16="http://schemas.microsoft.com/office/drawing/2014/chart" uri="{C3380CC4-5D6E-409C-BE32-E72D297353CC}">
                  <c16:uniqueId val="{00000006-ED57-4C71-BEAF-E0F87826C87D}"/>
                </c:ext>
              </c:extLst>
            </c:dLbl>
            <c:dLbl>
              <c:idx val="3"/>
              <c:layout>
                <c:manualLayout>
                  <c:x val="-0.18828048053123969"/>
                  <c:y val="2.5142410309962038E-3"/>
                </c:manualLayout>
              </c:layout>
              <c:tx>
                <c:rich>
                  <a:bodyPr/>
                  <a:lstStyle/>
                  <a:p>
                    <a:fld id="{6F1EC56D-EBBF-4B6C-822A-AA20D1C5BF4B}" type="CELLRANGE">
                      <a:rPr lang="en-US" dirty="0"/>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manualLayout>
                      <c:w val="0.24130641178289483"/>
                      <c:h val="0.33812696417347576"/>
                    </c:manualLayout>
                  </c15:layout>
                  <c15:dlblFieldTable/>
                  <c15:showDataLabelsRange val="1"/>
                </c:ext>
                <c:ext xmlns:c16="http://schemas.microsoft.com/office/drawing/2014/chart" uri="{C3380CC4-5D6E-409C-BE32-E72D297353CC}">
                  <c16:uniqueId val="{00000004-ED57-4C71-BEAF-E0F87826C87D}"/>
                </c:ext>
              </c:extLst>
            </c:dLbl>
            <c:dLbl>
              <c:idx val="4"/>
              <c:layout>
                <c:manualLayout>
                  <c:x val="-3.9705407458968896E-2"/>
                  <c:y val="-3.77101510959778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accent1">
                            <a:lumMod val="90000"/>
                            <a:lumOff val="10000"/>
                          </a:schemeClr>
                        </a:solidFill>
                        <a:latin typeface="+mn-lt"/>
                        <a:ea typeface="+mn-ea"/>
                        <a:cs typeface="+mn-cs"/>
                      </a:defRPr>
                    </a:pPr>
                    <a:fld id="{BB293DFC-A92A-4EF9-967A-4A885EF96F31}" type="CELLRANGE">
                      <a:rPr lang="en-US" dirty="0">
                        <a:solidFill>
                          <a:schemeClr val="accent1">
                            <a:lumMod val="90000"/>
                            <a:lumOff val="10000"/>
                          </a:schemeClr>
                        </a:solidFill>
                      </a:rPr>
                      <a:pPr>
                        <a:defRPr>
                          <a:solidFill>
                            <a:schemeClr val="accent1">
                              <a:lumMod val="90000"/>
                              <a:lumOff val="10000"/>
                            </a:schemeClr>
                          </a:solidFill>
                        </a:defRPr>
                      </a:pPr>
                      <a:t>[CELLRANGE]</a:t>
                    </a:fld>
                    <a:endParaRPr lang="en-US"/>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accent1">
                          <a:lumMod val="90000"/>
                          <a:lumOff val="10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22199165228349962"/>
                      <c:h val="0.22137020741671903"/>
                    </c:manualLayout>
                  </c15:layout>
                  <c15:dlblFieldTable/>
                  <c15:showDataLabelsRange val="1"/>
                </c:ext>
                <c:ext xmlns:c16="http://schemas.microsoft.com/office/drawing/2014/chart" uri="{C3380CC4-5D6E-409C-BE32-E72D297353CC}">
                  <c16:uniqueId val="{00000005-ED57-4C71-BEAF-E0F87826C87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90000"/>
                        <a:lumOff val="10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Sheet1!$A$2:$A$6</c:f>
              <c:numCache>
                <c:formatCode>General</c:formatCode>
                <c:ptCount val="5"/>
                <c:pt idx="0">
                  <c:v>0.7</c:v>
                </c:pt>
                <c:pt idx="1">
                  <c:v>1.2</c:v>
                </c:pt>
                <c:pt idx="2">
                  <c:v>3.6</c:v>
                </c:pt>
                <c:pt idx="3">
                  <c:v>3.2</c:v>
                </c:pt>
                <c:pt idx="4">
                  <c:v>4</c:v>
                </c:pt>
              </c:numCache>
            </c:numRef>
          </c:xVal>
          <c:yVal>
            <c:numRef>
              <c:f>Sheet1!$B$2:$B$6</c:f>
              <c:numCache>
                <c:formatCode>General</c:formatCode>
                <c:ptCount val="5"/>
                <c:pt idx="0">
                  <c:v>3.7</c:v>
                </c:pt>
                <c:pt idx="1">
                  <c:v>3</c:v>
                </c:pt>
                <c:pt idx="2">
                  <c:v>3.6</c:v>
                </c:pt>
                <c:pt idx="3">
                  <c:v>1.2</c:v>
                </c:pt>
                <c:pt idx="4">
                  <c:v>2.2000000000000002</c:v>
                </c:pt>
              </c:numCache>
            </c:numRef>
          </c:yVal>
          <c:bubbleSize>
            <c:numRef>
              <c:f>Sheet1!$C$2:$C$6</c:f>
              <c:numCache>
                <c:formatCode>General</c:formatCode>
                <c:ptCount val="5"/>
                <c:pt idx="0">
                  <c:v>6</c:v>
                </c:pt>
                <c:pt idx="1">
                  <c:v>4</c:v>
                </c:pt>
                <c:pt idx="2">
                  <c:v>8</c:v>
                </c:pt>
                <c:pt idx="3">
                  <c:v>18</c:v>
                </c:pt>
                <c:pt idx="4">
                  <c:v>7</c:v>
                </c:pt>
              </c:numCache>
            </c:numRef>
          </c:bubbleSize>
          <c:bubble3D val="0"/>
          <c:extLst>
            <c:ext xmlns:c15="http://schemas.microsoft.com/office/drawing/2012/chart" uri="{02D57815-91ED-43cb-92C2-25804820EDAC}">
              <c15:datalabelsRange>
                <c15:f>Sheet1!$D$2:$D$6</c15:f>
                <c15:dlblRangeCache>
                  <c:ptCount val="5"/>
                  <c:pt idx="0">
                    <c:v>State Statute</c:v>
                  </c:pt>
                  <c:pt idx="1">
                    <c:v>Finance Department</c:v>
                  </c:pt>
                  <c:pt idx="2">
                    <c:v>Custom admin tool</c:v>
                  </c:pt>
                  <c:pt idx="3">
                    <c:v>Established process involving manual scraping or reaching out to board contacts by LMI staff</c:v>
                  </c:pt>
                  <c:pt idx="4">
                    <c:v>Centralized license department</c:v>
                  </c:pt>
                </c15:dlblRangeCache>
              </c15:datalabelsRange>
            </c:ext>
            <c:ext xmlns:c16="http://schemas.microsoft.com/office/drawing/2014/chart" uri="{C3380CC4-5D6E-409C-BE32-E72D297353CC}">
              <c16:uniqueId val="{00000000-ED57-4C71-BEAF-E0F87826C87D}"/>
            </c:ext>
          </c:extLst>
        </c:ser>
        <c:dLbls>
          <c:showLegendKey val="0"/>
          <c:showVal val="0"/>
          <c:showCatName val="0"/>
          <c:showSerName val="0"/>
          <c:showPercent val="0"/>
          <c:showBubbleSize val="0"/>
        </c:dLbls>
        <c:bubbleScale val="150"/>
        <c:showNegBubbles val="0"/>
        <c:sizeRepresents val="w"/>
        <c:axId val="876268920"/>
        <c:axId val="876267480"/>
      </c:bubbleChart>
      <c:valAx>
        <c:axId val="876268920"/>
        <c:scaling>
          <c:orientation val="minMax"/>
        </c:scaling>
        <c:delete val="0"/>
        <c:axPos val="b"/>
        <c:majorGridlines>
          <c:spPr>
            <a:ln w="9525" cap="flat" cmpd="sng" algn="ctr">
              <a:noFill/>
              <a:round/>
            </a:ln>
            <a:effectLst/>
          </c:spPr>
        </c:majorGridlines>
        <c:numFmt formatCode="General"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76267480"/>
        <c:crosses val="autoZero"/>
        <c:crossBetween val="midCat"/>
      </c:valAx>
      <c:valAx>
        <c:axId val="876267480"/>
        <c:scaling>
          <c:orientation val="minMax"/>
        </c:scaling>
        <c:delete val="0"/>
        <c:axPos val="l"/>
        <c:majorGridlines>
          <c:spPr>
            <a:ln w="9525" cap="flat" cmpd="sng" algn="ctr">
              <a:noFill/>
              <a:round/>
            </a:ln>
            <a:effectLst/>
          </c:spPr>
        </c:majorGridlines>
        <c:numFmt formatCode="General" sourceLinked="1"/>
        <c:majorTickMark val="none"/>
        <c:minorTickMark val="none"/>
        <c:tickLblPos val="none"/>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7626892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1" Type="http://schemas.openxmlformats.org/officeDocument/2006/relationships/hyperlink" Target="https://data.widcenter.org/wfinfodb/License/Occupational%20Licensure%20in%20the%20States-Final.pdf"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data.widcenter.org/wfinfodb/License/Occupational%20Licensure%20in%20the%20States-Final.pdf"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data.widcenter.org/wfinfodb/License/Occupational%20Licensure%20in%20the%20States-Final.pdf"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data.widcenter.org/wfinfodb/License/Occupational%20Licensure%20in%20the%20States-Final.pd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488B95-89AC-4457-8884-4D9687F57234}" type="doc">
      <dgm:prSet loTypeId="urn:microsoft.com/office/officeart/2005/8/layout/arrow2" loCatId="process" qsTypeId="urn:microsoft.com/office/officeart/2005/8/quickstyle/simple1" qsCatId="simple" csTypeId="urn:microsoft.com/office/officeart/2005/8/colors/accent1_2" csCatId="accent1" phldr="1"/>
      <dgm:spPr/>
    </dgm:pt>
    <dgm:pt modelId="{150693D7-8B6D-48DD-96DB-8FDFBF8FDC26}">
      <dgm:prSet phldrT="[Text]" custT="1"/>
      <dgm:spPr/>
      <dgm:t>
        <a:bodyPr/>
        <a:lstStyle/>
        <a:p>
          <a:r>
            <a:rPr lang="en-US" sz="1200" b="1" dirty="0"/>
            <a:t>1997</a:t>
          </a:r>
          <a:r>
            <a:rPr lang="en-US" sz="1200" dirty="0"/>
            <a:t> –   Occupational 	License Collection 	by States begins</a:t>
          </a:r>
        </a:p>
      </dgm:t>
    </dgm:pt>
    <dgm:pt modelId="{DA48DBE3-D8E3-4CC7-9EBF-ED61FA14A4C6}" type="parTrans" cxnId="{13336F58-7ADC-4FFE-AE3C-2B4EF93D0B6D}">
      <dgm:prSet/>
      <dgm:spPr/>
      <dgm:t>
        <a:bodyPr/>
        <a:lstStyle/>
        <a:p>
          <a:endParaRPr lang="en-US"/>
        </a:p>
      </dgm:t>
    </dgm:pt>
    <dgm:pt modelId="{F93B163D-BF02-4429-9045-4616ABEB4974}" type="sibTrans" cxnId="{13336F58-7ADC-4FFE-AE3C-2B4EF93D0B6D}">
      <dgm:prSet/>
      <dgm:spPr/>
      <dgm:t>
        <a:bodyPr/>
        <a:lstStyle/>
        <a:p>
          <a:endParaRPr lang="en-US"/>
        </a:p>
      </dgm:t>
    </dgm:pt>
    <dgm:pt modelId="{7FED6112-9294-4B42-A285-82CFC308D6E9}">
      <dgm:prSet phldrT="[Text]" custT="1"/>
      <dgm:spPr/>
      <dgm:t>
        <a:bodyPr/>
        <a:lstStyle/>
        <a:p>
          <a:r>
            <a:rPr lang="en-US" sz="1200" dirty="0"/>
            <a:t>~</a:t>
          </a:r>
          <a:r>
            <a:rPr lang="en-US" sz="1200" b="1" dirty="0"/>
            <a:t>2015</a:t>
          </a:r>
          <a:r>
            <a:rPr lang="en-US" sz="1200" dirty="0"/>
            <a:t> – </a:t>
          </a:r>
          <a:r>
            <a:rPr lang="en-US" sz="1200" dirty="0" err="1"/>
            <a:t>CareerOneStop</a:t>
          </a:r>
          <a:r>
            <a:rPr lang="en-US" sz="1200" dirty="0"/>
            <a:t> begins 	publication of licenses 	through the </a:t>
          </a:r>
          <a:r>
            <a:rPr lang="en-US" sz="1200" dirty="0" err="1"/>
            <a:t>LicenseFinder</a:t>
          </a:r>
          <a:endParaRPr lang="en-US" sz="1200" dirty="0"/>
        </a:p>
      </dgm:t>
    </dgm:pt>
    <dgm:pt modelId="{2D56F70B-9C0F-4F02-920F-F4C46C679C77}" type="parTrans" cxnId="{F1517CDF-197C-40AF-8BFC-20611AAEF88C}">
      <dgm:prSet/>
      <dgm:spPr/>
      <dgm:t>
        <a:bodyPr/>
        <a:lstStyle/>
        <a:p>
          <a:endParaRPr lang="en-US"/>
        </a:p>
      </dgm:t>
    </dgm:pt>
    <dgm:pt modelId="{0D7779D1-080E-482C-9ACA-EB51BDE60245}" type="sibTrans" cxnId="{F1517CDF-197C-40AF-8BFC-20611AAEF88C}">
      <dgm:prSet/>
      <dgm:spPr/>
      <dgm:t>
        <a:bodyPr/>
        <a:lstStyle/>
        <a:p>
          <a:endParaRPr lang="en-US"/>
        </a:p>
      </dgm:t>
    </dgm:pt>
    <dgm:pt modelId="{BAD03B69-2814-42F6-B0E4-186D5FE8EC76}">
      <dgm:prSet phldrT="[Text]" custT="1"/>
      <dgm:spPr/>
      <dgm:t>
        <a:bodyPr/>
        <a:lstStyle/>
        <a:p>
          <a:r>
            <a:rPr lang="en-US" sz="1200" b="1" dirty="0"/>
            <a:t>2017</a:t>
          </a:r>
          <a:r>
            <a:rPr lang="en-US" sz="1200" dirty="0"/>
            <a:t> –   Compilation of state 	files moves to 	Minnesota</a:t>
          </a:r>
        </a:p>
      </dgm:t>
    </dgm:pt>
    <dgm:pt modelId="{E1C51214-EBE7-4F40-B6A9-2B3A43D249BC}" type="parTrans" cxnId="{509C3D91-5774-4CCB-8D3A-CC27492CF45F}">
      <dgm:prSet/>
      <dgm:spPr/>
      <dgm:t>
        <a:bodyPr/>
        <a:lstStyle/>
        <a:p>
          <a:endParaRPr lang="en-US"/>
        </a:p>
      </dgm:t>
    </dgm:pt>
    <dgm:pt modelId="{CF29FA84-C9A6-4CF0-947A-C0A76F0A0C65}" type="sibTrans" cxnId="{509C3D91-5774-4CCB-8D3A-CC27492CF45F}">
      <dgm:prSet/>
      <dgm:spPr/>
      <dgm:t>
        <a:bodyPr/>
        <a:lstStyle/>
        <a:p>
          <a:endParaRPr lang="en-US"/>
        </a:p>
      </dgm:t>
    </dgm:pt>
    <dgm:pt modelId="{C39DD142-B0B4-4FE1-B760-800CE38DDBCC}">
      <dgm:prSet phldrT="[Text]" custT="1"/>
      <dgm:spPr/>
      <dgm:t>
        <a:bodyPr/>
        <a:lstStyle/>
        <a:p>
          <a:r>
            <a:rPr lang="en-US" sz="1200" b="1" dirty="0"/>
            <a:t>2019</a:t>
          </a:r>
          <a:r>
            <a:rPr lang="en-US" sz="1200" dirty="0"/>
            <a:t> –   </a:t>
          </a:r>
          <a:r>
            <a:rPr lang="en-US" sz="1200" dirty="0">
              <a:hlinkClick xmlns:r="http://schemas.openxmlformats.org/officeDocument/2006/relationships" r:id="rId1"/>
            </a:rPr>
            <a:t>Content review </a:t>
          </a:r>
          <a:r>
            <a:rPr lang="en-US" sz="1200" dirty="0"/>
            <a:t>is 	completed, data quality 	improvements implemented</a:t>
          </a:r>
        </a:p>
      </dgm:t>
    </dgm:pt>
    <dgm:pt modelId="{905BD636-50BB-48D6-8EA8-008B963B941D}" type="parTrans" cxnId="{9A47B05C-F7E9-4AF0-9B7B-2EEF55B556C3}">
      <dgm:prSet/>
      <dgm:spPr/>
      <dgm:t>
        <a:bodyPr/>
        <a:lstStyle/>
        <a:p>
          <a:endParaRPr lang="en-US"/>
        </a:p>
      </dgm:t>
    </dgm:pt>
    <dgm:pt modelId="{6C17FBD2-B890-411E-B8C2-1076F131A9F5}" type="sibTrans" cxnId="{9A47B05C-F7E9-4AF0-9B7B-2EEF55B556C3}">
      <dgm:prSet/>
      <dgm:spPr/>
      <dgm:t>
        <a:bodyPr/>
        <a:lstStyle/>
        <a:p>
          <a:endParaRPr lang="en-US"/>
        </a:p>
      </dgm:t>
    </dgm:pt>
    <dgm:pt modelId="{E4190330-1696-4012-ACDB-AC4018F8E43D}">
      <dgm:prSet phldrT="[Text]" custT="1"/>
      <dgm:spPr/>
      <dgm:t>
        <a:bodyPr/>
        <a:lstStyle/>
        <a:p>
          <a:r>
            <a:rPr lang="en-US" sz="1200" dirty="0"/>
            <a:t>~</a:t>
          </a:r>
          <a:r>
            <a:rPr lang="en-US" sz="1200" b="1" dirty="0"/>
            <a:t>2020</a:t>
          </a:r>
          <a:r>
            <a:rPr lang="en-US" sz="1200" dirty="0"/>
            <a:t> – ETA encourages more 	reliable data submission 	from states</a:t>
          </a:r>
        </a:p>
      </dgm:t>
    </dgm:pt>
    <dgm:pt modelId="{0FD16AD4-E9B9-4B03-AAE4-084E1EBEF06D}" type="parTrans" cxnId="{DFE34A6B-4152-4C3C-95E5-3CB55F8B9E1B}">
      <dgm:prSet/>
      <dgm:spPr/>
      <dgm:t>
        <a:bodyPr/>
        <a:lstStyle/>
        <a:p>
          <a:endParaRPr lang="en-US"/>
        </a:p>
      </dgm:t>
    </dgm:pt>
    <dgm:pt modelId="{60BF507D-08A5-49AD-9F6E-96661935A378}" type="sibTrans" cxnId="{DFE34A6B-4152-4C3C-95E5-3CB55F8B9E1B}">
      <dgm:prSet/>
      <dgm:spPr/>
      <dgm:t>
        <a:bodyPr/>
        <a:lstStyle/>
        <a:p>
          <a:endParaRPr lang="en-US"/>
        </a:p>
      </dgm:t>
    </dgm:pt>
    <dgm:pt modelId="{3C8EE6B7-A93F-4A8D-949B-8EAFA9A9AD17}">
      <dgm:prSet phldrT="[Text]"/>
      <dgm:spPr/>
      <dgm:t>
        <a:bodyPr/>
        <a:lstStyle/>
        <a:p>
          <a:endParaRPr lang="en-US" dirty="0"/>
        </a:p>
      </dgm:t>
    </dgm:pt>
    <dgm:pt modelId="{AB2183DA-5BFA-4C7E-9BED-2DF425359E1E}" type="parTrans" cxnId="{204800A3-2D56-4ECF-9CBB-C61A2487F148}">
      <dgm:prSet/>
      <dgm:spPr/>
      <dgm:t>
        <a:bodyPr/>
        <a:lstStyle/>
        <a:p>
          <a:endParaRPr lang="en-US"/>
        </a:p>
      </dgm:t>
    </dgm:pt>
    <dgm:pt modelId="{F13A76A2-A58C-409B-A6E7-BD361F59CF9A}" type="sibTrans" cxnId="{204800A3-2D56-4ECF-9CBB-C61A2487F148}">
      <dgm:prSet/>
      <dgm:spPr/>
      <dgm:t>
        <a:bodyPr/>
        <a:lstStyle/>
        <a:p>
          <a:endParaRPr lang="en-US"/>
        </a:p>
      </dgm:t>
    </dgm:pt>
    <dgm:pt modelId="{E58D5617-1A4B-40E9-B9CD-E4B22163A4D5}" type="pres">
      <dgm:prSet presAssocID="{65488B95-89AC-4457-8884-4D9687F57234}" presName="arrowDiagram" presStyleCnt="0">
        <dgm:presLayoutVars>
          <dgm:chMax val="5"/>
          <dgm:dir/>
          <dgm:resizeHandles val="exact"/>
        </dgm:presLayoutVars>
      </dgm:prSet>
      <dgm:spPr/>
    </dgm:pt>
    <dgm:pt modelId="{7078D60B-1346-472B-BDD7-B691A5ABD006}" type="pres">
      <dgm:prSet presAssocID="{65488B95-89AC-4457-8884-4D9687F57234}" presName="arrow" presStyleLbl="bgShp" presStyleIdx="0" presStyleCnt="1" custScaleX="135581"/>
      <dgm:spPr/>
    </dgm:pt>
    <dgm:pt modelId="{8AD8F282-176A-4442-B54E-AB8C3F71CD4C}" type="pres">
      <dgm:prSet presAssocID="{65488B95-89AC-4457-8884-4D9687F57234}" presName="arrowDiagram5" presStyleCnt="0"/>
      <dgm:spPr/>
    </dgm:pt>
    <dgm:pt modelId="{728E8E01-7666-4E50-BDC1-75BF81030336}" type="pres">
      <dgm:prSet presAssocID="{150693D7-8B6D-48DD-96DB-8FDFBF8FDC26}" presName="bullet5a" presStyleLbl="node1" presStyleIdx="0" presStyleCnt="5" custLinFactX="-300000" custLinFactY="100000" custLinFactNeighborX="-384124" custLinFactNeighborY="160080"/>
      <dgm:spPr/>
    </dgm:pt>
    <dgm:pt modelId="{6980424F-C2B8-4B72-A464-25F44164FAF9}" type="pres">
      <dgm:prSet presAssocID="{150693D7-8B6D-48DD-96DB-8FDFBF8FDC26}" presName="textBox5a" presStyleLbl="revTx" presStyleIdx="0" presStyleCnt="5" custScaleX="220301" custScaleY="50546" custLinFactNeighborX="-49270" custLinFactNeighborY="9617">
        <dgm:presLayoutVars>
          <dgm:bulletEnabled val="1"/>
        </dgm:presLayoutVars>
      </dgm:prSet>
      <dgm:spPr/>
    </dgm:pt>
    <dgm:pt modelId="{B8FBC917-3D4F-42B1-851F-76CCC383E4C8}" type="pres">
      <dgm:prSet presAssocID="{7FED6112-9294-4B42-A285-82CFC308D6E9}" presName="bullet5b" presStyleLbl="node1" presStyleIdx="1" presStyleCnt="5" custScaleX="72524" custScaleY="71551" custLinFactY="-4754" custLinFactNeighborX="-65019" custLinFactNeighborY="-100000"/>
      <dgm:spPr/>
    </dgm:pt>
    <dgm:pt modelId="{CD69BFE9-3904-404F-9DB8-37C290778560}" type="pres">
      <dgm:prSet presAssocID="{7FED6112-9294-4B42-A285-82CFC308D6E9}" presName="textBox5b" presStyleLbl="revTx" presStyleIdx="1" presStyleCnt="5" custScaleX="227390" custScaleY="50416" custLinFactNeighborX="-3396" custLinFactNeighborY="-27785">
        <dgm:presLayoutVars>
          <dgm:bulletEnabled val="1"/>
        </dgm:presLayoutVars>
      </dgm:prSet>
      <dgm:spPr/>
    </dgm:pt>
    <dgm:pt modelId="{B2D612B8-528B-46E7-B1FC-AE5B3601DBF9}" type="pres">
      <dgm:prSet presAssocID="{BAD03B69-2814-42F6-B0E4-186D5FE8EC76}" presName="bullet5c" presStyleLbl="node1" presStyleIdx="2" presStyleCnt="5" custScaleX="55854" custScaleY="55854" custLinFactNeighborX="-16255" custLinFactNeighborY="-32510"/>
      <dgm:spPr/>
    </dgm:pt>
    <dgm:pt modelId="{C0BC9A34-3DAB-4DD4-BDF4-1A52C2D7E65F}" type="pres">
      <dgm:prSet presAssocID="{BAD03B69-2814-42F6-B0E4-186D5FE8EC76}" presName="textBox5c" presStyleLbl="revTx" presStyleIdx="2" presStyleCnt="5" custScaleX="151544" custScaleY="25633" custLinFactNeighborX="-21859" custLinFactNeighborY="-34837">
        <dgm:presLayoutVars>
          <dgm:bulletEnabled val="1"/>
        </dgm:presLayoutVars>
      </dgm:prSet>
      <dgm:spPr/>
    </dgm:pt>
    <dgm:pt modelId="{6254A668-0EEE-4493-87E0-44A0230DA75E}" type="pres">
      <dgm:prSet presAssocID="{C39DD142-B0B4-4FE1-B760-800CE38DDBCC}" presName="bullet5d" presStyleLbl="node1" presStyleIdx="3" presStyleCnt="5" custScaleX="45692" custScaleY="45692"/>
      <dgm:spPr/>
    </dgm:pt>
    <dgm:pt modelId="{888A7B77-4DDE-495B-9D82-42578BDA18F4}" type="pres">
      <dgm:prSet presAssocID="{C39DD142-B0B4-4FE1-B760-800CE38DDBCC}" presName="textBox5d" presStyleLbl="revTx" presStyleIdx="3" presStyleCnt="5" custScaleX="191150" custScaleY="22862" custLinFactNeighborX="4552" custLinFactNeighborY="-32323">
        <dgm:presLayoutVars>
          <dgm:bulletEnabled val="1"/>
        </dgm:presLayoutVars>
      </dgm:prSet>
      <dgm:spPr/>
    </dgm:pt>
    <dgm:pt modelId="{77F58B59-B076-4EA8-A914-31ED93299ED4}" type="pres">
      <dgm:prSet presAssocID="{E4190330-1696-4012-ACDB-AC4018F8E43D}" presName="bullet5e" presStyleLbl="node1" presStyleIdx="4" presStyleCnt="5" custScaleX="36521" custScaleY="36521"/>
      <dgm:spPr/>
    </dgm:pt>
    <dgm:pt modelId="{9B19461C-D01B-4682-A7B2-3D984120D78F}" type="pres">
      <dgm:prSet presAssocID="{E4190330-1696-4012-ACDB-AC4018F8E43D}" presName="textBox5e" presStyleLbl="revTx" presStyleIdx="4" presStyleCnt="5" custScaleX="169304" custScaleY="26872" custLinFactNeighborX="30560" custLinFactNeighborY="-29667">
        <dgm:presLayoutVars>
          <dgm:bulletEnabled val="1"/>
        </dgm:presLayoutVars>
      </dgm:prSet>
      <dgm:spPr/>
    </dgm:pt>
  </dgm:ptLst>
  <dgm:cxnLst>
    <dgm:cxn modelId="{BAFDAB26-A964-48EC-A128-174046BA35C6}" type="presOf" srcId="{C39DD142-B0B4-4FE1-B760-800CE38DDBCC}" destId="{888A7B77-4DDE-495B-9D82-42578BDA18F4}" srcOrd="0" destOrd="0" presId="urn:microsoft.com/office/officeart/2005/8/layout/arrow2"/>
    <dgm:cxn modelId="{9A47B05C-F7E9-4AF0-9B7B-2EEF55B556C3}" srcId="{65488B95-89AC-4457-8884-4D9687F57234}" destId="{C39DD142-B0B4-4FE1-B760-800CE38DDBCC}" srcOrd="3" destOrd="0" parTransId="{905BD636-50BB-48D6-8EA8-008B963B941D}" sibTransId="{6C17FBD2-B890-411E-B8C2-1076F131A9F5}"/>
    <dgm:cxn modelId="{DFE34A6B-4152-4C3C-95E5-3CB55F8B9E1B}" srcId="{65488B95-89AC-4457-8884-4D9687F57234}" destId="{E4190330-1696-4012-ACDB-AC4018F8E43D}" srcOrd="4" destOrd="0" parTransId="{0FD16AD4-E9B9-4B03-AAE4-084E1EBEF06D}" sibTransId="{60BF507D-08A5-49AD-9F6E-96661935A378}"/>
    <dgm:cxn modelId="{8DD40876-3C6F-4D79-808E-929D99614E27}" type="presOf" srcId="{BAD03B69-2814-42F6-B0E4-186D5FE8EC76}" destId="{C0BC9A34-3DAB-4DD4-BDF4-1A52C2D7E65F}" srcOrd="0" destOrd="0" presId="urn:microsoft.com/office/officeart/2005/8/layout/arrow2"/>
    <dgm:cxn modelId="{13336F58-7ADC-4FFE-AE3C-2B4EF93D0B6D}" srcId="{65488B95-89AC-4457-8884-4D9687F57234}" destId="{150693D7-8B6D-48DD-96DB-8FDFBF8FDC26}" srcOrd="0" destOrd="0" parTransId="{DA48DBE3-D8E3-4CC7-9EBF-ED61FA14A4C6}" sibTransId="{F93B163D-BF02-4429-9045-4616ABEB4974}"/>
    <dgm:cxn modelId="{32647B7D-7E07-4110-AC1B-D33F983B9C42}" type="presOf" srcId="{65488B95-89AC-4457-8884-4D9687F57234}" destId="{E58D5617-1A4B-40E9-B9CD-E4B22163A4D5}" srcOrd="0" destOrd="0" presId="urn:microsoft.com/office/officeart/2005/8/layout/arrow2"/>
    <dgm:cxn modelId="{509C3D91-5774-4CCB-8D3A-CC27492CF45F}" srcId="{65488B95-89AC-4457-8884-4D9687F57234}" destId="{BAD03B69-2814-42F6-B0E4-186D5FE8EC76}" srcOrd="2" destOrd="0" parTransId="{E1C51214-EBE7-4F40-B6A9-2B3A43D249BC}" sibTransId="{CF29FA84-C9A6-4CF0-947A-C0A76F0A0C65}"/>
    <dgm:cxn modelId="{FB6EB19B-B105-499C-8062-129AD5915943}" type="presOf" srcId="{7FED6112-9294-4B42-A285-82CFC308D6E9}" destId="{CD69BFE9-3904-404F-9DB8-37C290778560}" srcOrd="0" destOrd="0" presId="urn:microsoft.com/office/officeart/2005/8/layout/arrow2"/>
    <dgm:cxn modelId="{7612B09F-D9FB-4966-80B6-EC4F4C01DAD9}" type="presOf" srcId="{150693D7-8B6D-48DD-96DB-8FDFBF8FDC26}" destId="{6980424F-C2B8-4B72-A464-25F44164FAF9}" srcOrd="0" destOrd="0" presId="urn:microsoft.com/office/officeart/2005/8/layout/arrow2"/>
    <dgm:cxn modelId="{204800A3-2D56-4ECF-9CBB-C61A2487F148}" srcId="{65488B95-89AC-4457-8884-4D9687F57234}" destId="{3C8EE6B7-A93F-4A8D-949B-8EAFA9A9AD17}" srcOrd="5" destOrd="0" parTransId="{AB2183DA-5BFA-4C7E-9BED-2DF425359E1E}" sibTransId="{F13A76A2-A58C-409B-A6E7-BD361F59CF9A}"/>
    <dgm:cxn modelId="{F1517CDF-197C-40AF-8BFC-20611AAEF88C}" srcId="{65488B95-89AC-4457-8884-4D9687F57234}" destId="{7FED6112-9294-4B42-A285-82CFC308D6E9}" srcOrd="1" destOrd="0" parTransId="{2D56F70B-9C0F-4F02-920F-F4C46C679C77}" sibTransId="{0D7779D1-080E-482C-9ACA-EB51BDE60245}"/>
    <dgm:cxn modelId="{BBE7FBF7-2745-45B6-95AB-E34CDC874343}" type="presOf" srcId="{E4190330-1696-4012-ACDB-AC4018F8E43D}" destId="{9B19461C-D01B-4682-A7B2-3D984120D78F}" srcOrd="0" destOrd="0" presId="urn:microsoft.com/office/officeart/2005/8/layout/arrow2"/>
    <dgm:cxn modelId="{6E686256-C933-495F-A1AB-CA27B51C547B}" type="presParOf" srcId="{E58D5617-1A4B-40E9-B9CD-E4B22163A4D5}" destId="{7078D60B-1346-472B-BDD7-B691A5ABD006}" srcOrd="0" destOrd="0" presId="urn:microsoft.com/office/officeart/2005/8/layout/arrow2"/>
    <dgm:cxn modelId="{42367DA6-2BAF-4FCE-92B6-01BC67237297}" type="presParOf" srcId="{E58D5617-1A4B-40E9-B9CD-E4B22163A4D5}" destId="{8AD8F282-176A-4442-B54E-AB8C3F71CD4C}" srcOrd="1" destOrd="0" presId="urn:microsoft.com/office/officeart/2005/8/layout/arrow2"/>
    <dgm:cxn modelId="{2E8898E2-1670-4570-916A-286FD68A42F5}" type="presParOf" srcId="{8AD8F282-176A-4442-B54E-AB8C3F71CD4C}" destId="{728E8E01-7666-4E50-BDC1-75BF81030336}" srcOrd="0" destOrd="0" presId="urn:microsoft.com/office/officeart/2005/8/layout/arrow2"/>
    <dgm:cxn modelId="{05B8F6FB-0151-46A2-9BDB-27BD424E1D07}" type="presParOf" srcId="{8AD8F282-176A-4442-B54E-AB8C3F71CD4C}" destId="{6980424F-C2B8-4B72-A464-25F44164FAF9}" srcOrd="1" destOrd="0" presId="urn:microsoft.com/office/officeart/2005/8/layout/arrow2"/>
    <dgm:cxn modelId="{0CE8CB71-5BD1-484E-B4D6-582C68BE9E57}" type="presParOf" srcId="{8AD8F282-176A-4442-B54E-AB8C3F71CD4C}" destId="{B8FBC917-3D4F-42B1-851F-76CCC383E4C8}" srcOrd="2" destOrd="0" presId="urn:microsoft.com/office/officeart/2005/8/layout/arrow2"/>
    <dgm:cxn modelId="{B82245C5-0622-4DD2-93F8-C0DE06AAF3AE}" type="presParOf" srcId="{8AD8F282-176A-4442-B54E-AB8C3F71CD4C}" destId="{CD69BFE9-3904-404F-9DB8-37C290778560}" srcOrd="3" destOrd="0" presId="urn:microsoft.com/office/officeart/2005/8/layout/arrow2"/>
    <dgm:cxn modelId="{5CD6C375-0A65-4518-B926-263A3221D66E}" type="presParOf" srcId="{8AD8F282-176A-4442-B54E-AB8C3F71CD4C}" destId="{B2D612B8-528B-46E7-B1FC-AE5B3601DBF9}" srcOrd="4" destOrd="0" presId="urn:microsoft.com/office/officeart/2005/8/layout/arrow2"/>
    <dgm:cxn modelId="{E9226510-B8C8-4E16-B1CB-4ACB4B1DAADD}" type="presParOf" srcId="{8AD8F282-176A-4442-B54E-AB8C3F71CD4C}" destId="{C0BC9A34-3DAB-4DD4-BDF4-1A52C2D7E65F}" srcOrd="5" destOrd="0" presId="urn:microsoft.com/office/officeart/2005/8/layout/arrow2"/>
    <dgm:cxn modelId="{F4247E51-6A84-469A-A3D7-97B1D878285D}" type="presParOf" srcId="{8AD8F282-176A-4442-B54E-AB8C3F71CD4C}" destId="{6254A668-0EEE-4493-87E0-44A0230DA75E}" srcOrd="6" destOrd="0" presId="urn:microsoft.com/office/officeart/2005/8/layout/arrow2"/>
    <dgm:cxn modelId="{1961E7C3-E5F6-44F5-954A-CD4B99A1A483}" type="presParOf" srcId="{8AD8F282-176A-4442-B54E-AB8C3F71CD4C}" destId="{888A7B77-4DDE-495B-9D82-42578BDA18F4}" srcOrd="7" destOrd="0" presId="urn:microsoft.com/office/officeart/2005/8/layout/arrow2"/>
    <dgm:cxn modelId="{A7ACB644-EBC1-446D-B57B-2E0AF9E86395}" type="presParOf" srcId="{8AD8F282-176A-4442-B54E-AB8C3F71CD4C}" destId="{77F58B59-B076-4EA8-A914-31ED93299ED4}" srcOrd="8" destOrd="0" presId="urn:microsoft.com/office/officeart/2005/8/layout/arrow2"/>
    <dgm:cxn modelId="{94B5B2D0-93C1-4474-BBB0-9853955C38D0}" type="presParOf" srcId="{8AD8F282-176A-4442-B54E-AB8C3F71CD4C}" destId="{9B19461C-D01B-4682-A7B2-3D984120D78F}"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488B95-89AC-4457-8884-4D9687F57234}" type="doc">
      <dgm:prSet loTypeId="urn:microsoft.com/office/officeart/2005/8/layout/arrow2" loCatId="process" qsTypeId="urn:microsoft.com/office/officeart/2005/8/quickstyle/simple1" qsCatId="simple" csTypeId="urn:microsoft.com/office/officeart/2005/8/colors/accent1_2" csCatId="accent1" phldr="1"/>
      <dgm:spPr/>
    </dgm:pt>
    <dgm:pt modelId="{150693D7-8B6D-48DD-96DB-8FDFBF8FDC26}">
      <dgm:prSet phldrT="[Text]" custT="1"/>
      <dgm:spPr/>
      <dgm:t>
        <a:bodyPr/>
        <a:lstStyle/>
        <a:p>
          <a:r>
            <a:rPr lang="en-US" sz="1200" b="1" dirty="0"/>
            <a:t>1997</a:t>
          </a:r>
          <a:r>
            <a:rPr lang="en-US" sz="1200" dirty="0"/>
            <a:t> –   Occupational 	License Collection 	by States begins</a:t>
          </a:r>
        </a:p>
      </dgm:t>
    </dgm:pt>
    <dgm:pt modelId="{DA48DBE3-D8E3-4CC7-9EBF-ED61FA14A4C6}" type="parTrans" cxnId="{13336F58-7ADC-4FFE-AE3C-2B4EF93D0B6D}">
      <dgm:prSet/>
      <dgm:spPr/>
      <dgm:t>
        <a:bodyPr/>
        <a:lstStyle/>
        <a:p>
          <a:endParaRPr lang="en-US"/>
        </a:p>
      </dgm:t>
    </dgm:pt>
    <dgm:pt modelId="{F93B163D-BF02-4429-9045-4616ABEB4974}" type="sibTrans" cxnId="{13336F58-7ADC-4FFE-AE3C-2B4EF93D0B6D}">
      <dgm:prSet/>
      <dgm:spPr/>
      <dgm:t>
        <a:bodyPr/>
        <a:lstStyle/>
        <a:p>
          <a:endParaRPr lang="en-US"/>
        </a:p>
      </dgm:t>
    </dgm:pt>
    <dgm:pt modelId="{7FED6112-9294-4B42-A285-82CFC308D6E9}">
      <dgm:prSet phldrT="[Text]" custT="1"/>
      <dgm:spPr/>
      <dgm:t>
        <a:bodyPr/>
        <a:lstStyle/>
        <a:p>
          <a:r>
            <a:rPr lang="en-US" sz="1200" dirty="0"/>
            <a:t>~</a:t>
          </a:r>
          <a:r>
            <a:rPr lang="en-US" sz="1200" b="1" dirty="0"/>
            <a:t>2015</a:t>
          </a:r>
          <a:r>
            <a:rPr lang="en-US" sz="1200" dirty="0"/>
            <a:t> – </a:t>
          </a:r>
          <a:r>
            <a:rPr lang="en-US" sz="1200" dirty="0" err="1"/>
            <a:t>CareerOneStop</a:t>
          </a:r>
          <a:r>
            <a:rPr lang="en-US" sz="1200" dirty="0"/>
            <a:t> begins 	publication of licenses 	through the </a:t>
          </a:r>
          <a:r>
            <a:rPr lang="en-US" sz="1200" dirty="0" err="1"/>
            <a:t>LicenseFinder</a:t>
          </a:r>
          <a:endParaRPr lang="en-US" sz="1200" dirty="0"/>
        </a:p>
      </dgm:t>
    </dgm:pt>
    <dgm:pt modelId="{2D56F70B-9C0F-4F02-920F-F4C46C679C77}" type="parTrans" cxnId="{F1517CDF-197C-40AF-8BFC-20611AAEF88C}">
      <dgm:prSet/>
      <dgm:spPr/>
      <dgm:t>
        <a:bodyPr/>
        <a:lstStyle/>
        <a:p>
          <a:endParaRPr lang="en-US"/>
        </a:p>
      </dgm:t>
    </dgm:pt>
    <dgm:pt modelId="{0D7779D1-080E-482C-9ACA-EB51BDE60245}" type="sibTrans" cxnId="{F1517CDF-197C-40AF-8BFC-20611AAEF88C}">
      <dgm:prSet/>
      <dgm:spPr/>
      <dgm:t>
        <a:bodyPr/>
        <a:lstStyle/>
        <a:p>
          <a:endParaRPr lang="en-US"/>
        </a:p>
      </dgm:t>
    </dgm:pt>
    <dgm:pt modelId="{BAD03B69-2814-42F6-B0E4-186D5FE8EC76}">
      <dgm:prSet phldrT="[Text]" custT="1"/>
      <dgm:spPr/>
      <dgm:t>
        <a:bodyPr/>
        <a:lstStyle/>
        <a:p>
          <a:r>
            <a:rPr lang="en-US" sz="1200" b="1" dirty="0"/>
            <a:t>2017</a:t>
          </a:r>
          <a:r>
            <a:rPr lang="en-US" sz="1200" dirty="0"/>
            <a:t> –   Compilation of state 	files moves to 	Minnesota</a:t>
          </a:r>
        </a:p>
      </dgm:t>
    </dgm:pt>
    <dgm:pt modelId="{E1C51214-EBE7-4F40-B6A9-2B3A43D249BC}" type="parTrans" cxnId="{509C3D91-5774-4CCB-8D3A-CC27492CF45F}">
      <dgm:prSet/>
      <dgm:spPr/>
      <dgm:t>
        <a:bodyPr/>
        <a:lstStyle/>
        <a:p>
          <a:endParaRPr lang="en-US"/>
        </a:p>
      </dgm:t>
    </dgm:pt>
    <dgm:pt modelId="{CF29FA84-C9A6-4CF0-947A-C0A76F0A0C65}" type="sibTrans" cxnId="{509C3D91-5774-4CCB-8D3A-CC27492CF45F}">
      <dgm:prSet/>
      <dgm:spPr/>
      <dgm:t>
        <a:bodyPr/>
        <a:lstStyle/>
        <a:p>
          <a:endParaRPr lang="en-US"/>
        </a:p>
      </dgm:t>
    </dgm:pt>
    <dgm:pt modelId="{C39DD142-B0B4-4FE1-B760-800CE38DDBCC}">
      <dgm:prSet phldrT="[Text]" custT="1"/>
      <dgm:spPr/>
      <dgm:t>
        <a:bodyPr/>
        <a:lstStyle/>
        <a:p>
          <a:r>
            <a:rPr lang="en-US" sz="1200" b="1" dirty="0"/>
            <a:t>2019</a:t>
          </a:r>
          <a:r>
            <a:rPr lang="en-US" sz="1200" dirty="0"/>
            <a:t> –   </a:t>
          </a:r>
          <a:r>
            <a:rPr lang="en-US" sz="1200" dirty="0">
              <a:hlinkClick xmlns:r="http://schemas.openxmlformats.org/officeDocument/2006/relationships" r:id="rId1"/>
            </a:rPr>
            <a:t>Content review </a:t>
          </a:r>
          <a:r>
            <a:rPr lang="en-US" sz="1200" dirty="0"/>
            <a:t>is 	completed, data quality 	improvements implemented</a:t>
          </a:r>
        </a:p>
      </dgm:t>
    </dgm:pt>
    <dgm:pt modelId="{905BD636-50BB-48D6-8EA8-008B963B941D}" type="parTrans" cxnId="{9A47B05C-F7E9-4AF0-9B7B-2EEF55B556C3}">
      <dgm:prSet/>
      <dgm:spPr/>
      <dgm:t>
        <a:bodyPr/>
        <a:lstStyle/>
        <a:p>
          <a:endParaRPr lang="en-US"/>
        </a:p>
      </dgm:t>
    </dgm:pt>
    <dgm:pt modelId="{6C17FBD2-B890-411E-B8C2-1076F131A9F5}" type="sibTrans" cxnId="{9A47B05C-F7E9-4AF0-9B7B-2EEF55B556C3}">
      <dgm:prSet/>
      <dgm:spPr/>
      <dgm:t>
        <a:bodyPr/>
        <a:lstStyle/>
        <a:p>
          <a:endParaRPr lang="en-US"/>
        </a:p>
      </dgm:t>
    </dgm:pt>
    <dgm:pt modelId="{E4190330-1696-4012-ACDB-AC4018F8E43D}">
      <dgm:prSet phldrT="[Text]" custT="1"/>
      <dgm:spPr/>
      <dgm:t>
        <a:bodyPr/>
        <a:lstStyle/>
        <a:p>
          <a:r>
            <a:rPr lang="en-US" sz="1200" dirty="0"/>
            <a:t>~</a:t>
          </a:r>
          <a:r>
            <a:rPr lang="en-US" sz="1200" b="1" dirty="0"/>
            <a:t>2020</a:t>
          </a:r>
          <a:r>
            <a:rPr lang="en-US" sz="1200" dirty="0"/>
            <a:t> – ETA encourages more 	reliable data submission 	from states</a:t>
          </a:r>
        </a:p>
      </dgm:t>
    </dgm:pt>
    <dgm:pt modelId="{0FD16AD4-E9B9-4B03-AAE4-084E1EBEF06D}" type="parTrans" cxnId="{DFE34A6B-4152-4C3C-95E5-3CB55F8B9E1B}">
      <dgm:prSet/>
      <dgm:spPr/>
      <dgm:t>
        <a:bodyPr/>
        <a:lstStyle/>
        <a:p>
          <a:endParaRPr lang="en-US"/>
        </a:p>
      </dgm:t>
    </dgm:pt>
    <dgm:pt modelId="{60BF507D-08A5-49AD-9F6E-96661935A378}" type="sibTrans" cxnId="{DFE34A6B-4152-4C3C-95E5-3CB55F8B9E1B}">
      <dgm:prSet/>
      <dgm:spPr/>
      <dgm:t>
        <a:bodyPr/>
        <a:lstStyle/>
        <a:p>
          <a:endParaRPr lang="en-US"/>
        </a:p>
      </dgm:t>
    </dgm:pt>
    <dgm:pt modelId="{3C8EE6B7-A93F-4A8D-949B-8EAFA9A9AD17}">
      <dgm:prSet phldrT="[Text]"/>
      <dgm:spPr/>
      <dgm:t>
        <a:bodyPr/>
        <a:lstStyle/>
        <a:p>
          <a:endParaRPr lang="en-US" dirty="0"/>
        </a:p>
      </dgm:t>
    </dgm:pt>
    <dgm:pt modelId="{AB2183DA-5BFA-4C7E-9BED-2DF425359E1E}" type="parTrans" cxnId="{204800A3-2D56-4ECF-9CBB-C61A2487F148}">
      <dgm:prSet/>
      <dgm:spPr/>
      <dgm:t>
        <a:bodyPr/>
        <a:lstStyle/>
        <a:p>
          <a:endParaRPr lang="en-US"/>
        </a:p>
      </dgm:t>
    </dgm:pt>
    <dgm:pt modelId="{F13A76A2-A58C-409B-A6E7-BD361F59CF9A}" type="sibTrans" cxnId="{204800A3-2D56-4ECF-9CBB-C61A2487F148}">
      <dgm:prSet/>
      <dgm:spPr/>
      <dgm:t>
        <a:bodyPr/>
        <a:lstStyle/>
        <a:p>
          <a:endParaRPr lang="en-US"/>
        </a:p>
      </dgm:t>
    </dgm:pt>
    <dgm:pt modelId="{E58D5617-1A4B-40E9-B9CD-E4B22163A4D5}" type="pres">
      <dgm:prSet presAssocID="{65488B95-89AC-4457-8884-4D9687F57234}" presName="arrowDiagram" presStyleCnt="0">
        <dgm:presLayoutVars>
          <dgm:chMax val="5"/>
          <dgm:dir/>
          <dgm:resizeHandles val="exact"/>
        </dgm:presLayoutVars>
      </dgm:prSet>
      <dgm:spPr/>
    </dgm:pt>
    <dgm:pt modelId="{7078D60B-1346-472B-BDD7-B691A5ABD006}" type="pres">
      <dgm:prSet presAssocID="{65488B95-89AC-4457-8884-4D9687F57234}" presName="arrow" presStyleLbl="bgShp" presStyleIdx="0" presStyleCnt="1" custScaleX="135581"/>
      <dgm:spPr/>
    </dgm:pt>
    <dgm:pt modelId="{8AD8F282-176A-4442-B54E-AB8C3F71CD4C}" type="pres">
      <dgm:prSet presAssocID="{65488B95-89AC-4457-8884-4D9687F57234}" presName="arrowDiagram5" presStyleCnt="0"/>
      <dgm:spPr/>
    </dgm:pt>
    <dgm:pt modelId="{728E8E01-7666-4E50-BDC1-75BF81030336}" type="pres">
      <dgm:prSet presAssocID="{150693D7-8B6D-48DD-96DB-8FDFBF8FDC26}" presName="bullet5a" presStyleLbl="node1" presStyleIdx="0" presStyleCnt="5" custLinFactX="-300000" custLinFactY="100000" custLinFactNeighborX="-384124" custLinFactNeighborY="160080"/>
      <dgm:spPr/>
    </dgm:pt>
    <dgm:pt modelId="{6980424F-C2B8-4B72-A464-25F44164FAF9}" type="pres">
      <dgm:prSet presAssocID="{150693D7-8B6D-48DD-96DB-8FDFBF8FDC26}" presName="textBox5a" presStyleLbl="revTx" presStyleIdx="0" presStyleCnt="5" custScaleX="220301" custScaleY="50546" custLinFactNeighborX="-49270" custLinFactNeighborY="9617">
        <dgm:presLayoutVars>
          <dgm:bulletEnabled val="1"/>
        </dgm:presLayoutVars>
      </dgm:prSet>
      <dgm:spPr/>
    </dgm:pt>
    <dgm:pt modelId="{B8FBC917-3D4F-42B1-851F-76CCC383E4C8}" type="pres">
      <dgm:prSet presAssocID="{7FED6112-9294-4B42-A285-82CFC308D6E9}" presName="bullet5b" presStyleLbl="node1" presStyleIdx="1" presStyleCnt="5" custScaleX="72524" custScaleY="71551" custLinFactY="-4754" custLinFactNeighborX="-65019" custLinFactNeighborY="-100000"/>
      <dgm:spPr/>
    </dgm:pt>
    <dgm:pt modelId="{CD69BFE9-3904-404F-9DB8-37C290778560}" type="pres">
      <dgm:prSet presAssocID="{7FED6112-9294-4B42-A285-82CFC308D6E9}" presName="textBox5b" presStyleLbl="revTx" presStyleIdx="1" presStyleCnt="5" custScaleX="227390" custScaleY="50416" custLinFactNeighborX="-3396" custLinFactNeighborY="-27785">
        <dgm:presLayoutVars>
          <dgm:bulletEnabled val="1"/>
        </dgm:presLayoutVars>
      </dgm:prSet>
      <dgm:spPr/>
    </dgm:pt>
    <dgm:pt modelId="{B2D612B8-528B-46E7-B1FC-AE5B3601DBF9}" type="pres">
      <dgm:prSet presAssocID="{BAD03B69-2814-42F6-B0E4-186D5FE8EC76}" presName="bullet5c" presStyleLbl="node1" presStyleIdx="2" presStyleCnt="5" custScaleX="55854" custScaleY="55854" custLinFactNeighborX="-16255" custLinFactNeighborY="-32510"/>
      <dgm:spPr/>
    </dgm:pt>
    <dgm:pt modelId="{C0BC9A34-3DAB-4DD4-BDF4-1A52C2D7E65F}" type="pres">
      <dgm:prSet presAssocID="{BAD03B69-2814-42F6-B0E4-186D5FE8EC76}" presName="textBox5c" presStyleLbl="revTx" presStyleIdx="2" presStyleCnt="5" custScaleX="151544" custScaleY="25633" custLinFactNeighborX="-21859" custLinFactNeighborY="-34837">
        <dgm:presLayoutVars>
          <dgm:bulletEnabled val="1"/>
        </dgm:presLayoutVars>
      </dgm:prSet>
      <dgm:spPr/>
    </dgm:pt>
    <dgm:pt modelId="{6254A668-0EEE-4493-87E0-44A0230DA75E}" type="pres">
      <dgm:prSet presAssocID="{C39DD142-B0B4-4FE1-B760-800CE38DDBCC}" presName="bullet5d" presStyleLbl="node1" presStyleIdx="3" presStyleCnt="5" custScaleX="45692" custScaleY="45692"/>
      <dgm:spPr/>
    </dgm:pt>
    <dgm:pt modelId="{888A7B77-4DDE-495B-9D82-42578BDA18F4}" type="pres">
      <dgm:prSet presAssocID="{C39DD142-B0B4-4FE1-B760-800CE38DDBCC}" presName="textBox5d" presStyleLbl="revTx" presStyleIdx="3" presStyleCnt="5" custScaleX="191150" custScaleY="22862" custLinFactNeighborX="4552" custLinFactNeighborY="-32323">
        <dgm:presLayoutVars>
          <dgm:bulletEnabled val="1"/>
        </dgm:presLayoutVars>
      </dgm:prSet>
      <dgm:spPr/>
    </dgm:pt>
    <dgm:pt modelId="{77F58B59-B076-4EA8-A914-31ED93299ED4}" type="pres">
      <dgm:prSet presAssocID="{E4190330-1696-4012-ACDB-AC4018F8E43D}" presName="bullet5e" presStyleLbl="node1" presStyleIdx="4" presStyleCnt="5" custScaleX="36521" custScaleY="36521"/>
      <dgm:spPr/>
    </dgm:pt>
    <dgm:pt modelId="{9B19461C-D01B-4682-A7B2-3D984120D78F}" type="pres">
      <dgm:prSet presAssocID="{E4190330-1696-4012-ACDB-AC4018F8E43D}" presName="textBox5e" presStyleLbl="revTx" presStyleIdx="4" presStyleCnt="5" custScaleX="169304" custScaleY="26872" custLinFactNeighborX="30560" custLinFactNeighborY="-29667">
        <dgm:presLayoutVars>
          <dgm:bulletEnabled val="1"/>
        </dgm:presLayoutVars>
      </dgm:prSet>
      <dgm:spPr/>
    </dgm:pt>
  </dgm:ptLst>
  <dgm:cxnLst>
    <dgm:cxn modelId="{BAFDAB26-A964-48EC-A128-174046BA35C6}" type="presOf" srcId="{C39DD142-B0B4-4FE1-B760-800CE38DDBCC}" destId="{888A7B77-4DDE-495B-9D82-42578BDA18F4}" srcOrd="0" destOrd="0" presId="urn:microsoft.com/office/officeart/2005/8/layout/arrow2"/>
    <dgm:cxn modelId="{9A47B05C-F7E9-4AF0-9B7B-2EEF55B556C3}" srcId="{65488B95-89AC-4457-8884-4D9687F57234}" destId="{C39DD142-B0B4-4FE1-B760-800CE38DDBCC}" srcOrd="3" destOrd="0" parTransId="{905BD636-50BB-48D6-8EA8-008B963B941D}" sibTransId="{6C17FBD2-B890-411E-B8C2-1076F131A9F5}"/>
    <dgm:cxn modelId="{DFE34A6B-4152-4C3C-95E5-3CB55F8B9E1B}" srcId="{65488B95-89AC-4457-8884-4D9687F57234}" destId="{E4190330-1696-4012-ACDB-AC4018F8E43D}" srcOrd="4" destOrd="0" parTransId="{0FD16AD4-E9B9-4B03-AAE4-084E1EBEF06D}" sibTransId="{60BF507D-08A5-49AD-9F6E-96661935A378}"/>
    <dgm:cxn modelId="{8DD40876-3C6F-4D79-808E-929D99614E27}" type="presOf" srcId="{BAD03B69-2814-42F6-B0E4-186D5FE8EC76}" destId="{C0BC9A34-3DAB-4DD4-BDF4-1A52C2D7E65F}" srcOrd="0" destOrd="0" presId="urn:microsoft.com/office/officeart/2005/8/layout/arrow2"/>
    <dgm:cxn modelId="{13336F58-7ADC-4FFE-AE3C-2B4EF93D0B6D}" srcId="{65488B95-89AC-4457-8884-4D9687F57234}" destId="{150693D7-8B6D-48DD-96DB-8FDFBF8FDC26}" srcOrd="0" destOrd="0" parTransId="{DA48DBE3-D8E3-4CC7-9EBF-ED61FA14A4C6}" sibTransId="{F93B163D-BF02-4429-9045-4616ABEB4974}"/>
    <dgm:cxn modelId="{32647B7D-7E07-4110-AC1B-D33F983B9C42}" type="presOf" srcId="{65488B95-89AC-4457-8884-4D9687F57234}" destId="{E58D5617-1A4B-40E9-B9CD-E4B22163A4D5}" srcOrd="0" destOrd="0" presId="urn:microsoft.com/office/officeart/2005/8/layout/arrow2"/>
    <dgm:cxn modelId="{509C3D91-5774-4CCB-8D3A-CC27492CF45F}" srcId="{65488B95-89AC-4457-8884-4D9687F57234}" destId="{BAD03B69-2814-42F6-B0E4-186D5FE8EC76}" srcOrd="2" destOrd="0" parTransId="{E1C51214-EBE7-4F40-B6A9-2B3A43D249BC}" sibTransId="{CF29FA84-C9A6-4CF0-947A-C0A76F0A0C65}"/>
    <dgm:cxn modelId="{FB6EB19B-B105-499C-8062-129AD5915943}" type="presOf" srcId="{7FED6112-9294-4B42-A285-82CFC308D6E9}" destId="{CD69BFE9-3904-404F-9DB8-37C290778560}" srcOrd="0" destOrd="0" presId="urn:microsoft.com/office/officeart/2005/8/layout/arrow2"/>
    <dgm:cxn modelId="{7612B09F-D9FB-4966-80B6-EC4F4C01DAD9}" type="presOf" srcId="{150693D7-8B6D-48DD-96DB-8FDFBF8FDC26}" destId="{6980424F-C2B8-4B72-A464-25F44164FAF9}" srcOrd="0" destOrd="0" presId="urn:microsoft.com/office/officeart/2005/8/layout/arrow2"/>
    <dgm:cxn modelId="{204800A3-2D56-4ECF-9CBB-C61A2487F148}" srcId="{65488B95-89AC-4457-8884-4D9687F57234}" destId="{3C8EE6B7-A93F-4A8D-949B-8EAFA9A9AD17}" srcOrd="5" destOrd="0" parTransId="{AB2183DA-5BFA-4C7E-9BED-2DF425359E1E}" sibTransId="{F13A76A2-A58C-409B-A6E7-BD361F59CF9A}"/>
    <dgm:cxn modelId="{F1517CDF-197C-40AF-8BFC-20611AAEF88C}" srcId="{65488B95-89AC-4457-8884-4D9687F57234}" destId="{7FED6112-9294-4B42-A285-82CFC308D6E9}" srcOrd="1" destOrd="0" parTransId="{2D56F70B-9C0F-4F02-920F-F4C46C679C77}" sibTransId="{0D7779D1-080E-482C-9ACA-EB51BDE60245}"/>
    <dgm:cxn modelId="{BBE7FBF7-2745-45B6-95AB-E34CDC874343}" type="presOf" srcId="{E4190330-1696-4012-ACDB-AC4018F8E43D}" destId="{9B19461C-D01B-4682-A7B2-3D984120D78F}" srcOrd="0" destOrd="0" presId="urn:microsoft.com/office/officeart/2005/8/layout/arrow2"/>
    <dgm:cxn modelId="{6E686256-C933-495F-A1AB-CA27B51C547B}" type="presParOf" srcId="{E58D5617-1A4B-40E9-B9CD-E4B22163A4D5}" destId="{7078D60B-1346-472B-BDD7-B691A5ABD006}" srcOrd="0" destOrd="0" presId="urn:microsoft.com/office/officeart/2005/8/layout/arrow2"/>
    <dgm:cxn modelId="{42367DA6-2BAF-4FCE-92B6-01BC67237297}" type="presParOf" srcId="{E58D5617-1A4B-40E9-B9CD-E4B22163A4D5}" destId="{8AD8F282-176A-4442-B54E-AB8C3F71CD4C}" srcOrd="1" destOrd="0" presId="urn:microsoft.com/office/officeart/2005/8/layout/arrow2"/>
    <dgm:cxn modelId="{2E8898E2-1670-4570-916A-286FD68A42F5}" type="presParOf" srcId="{8AD8F282-176A-4442-B54E-AB8C3F71CD4C}" destId="{728E8E01-7666-4E50-BDC1-75BF81030336}" srcOrd="0" destOrd="0" presId="urn:microsoft.com/office/officeart/2005/8/layout/arrow2"/>
    <dgm:cxn modelId="{05B8F6FB-0151-46A2-9BDB-27BD424E1D07}" type="presParOf" srcId="{8AD8F282-176A-4442-B54E-AB8C3F71CD4C}" destId="{6980424F-C2B8-4B72-A464-25F44164FAF9}" srcOrd="1" destOrd="0" presId="urn:microsoft.com/office/officeart/2005/8/layout/arrow2"/>
    <dgm:cxn modelId="{0CE8CB71-5BD1-484E-B4D6-582C68BE9E57}" type="presParOf" srcId="{8AD8F282-176A-4442-B54E-AB8C3F71CD4C}" destId="{B8FBC917-3D4F-42B1-851F-76CCC383E4C8}" srcOrd="2" destOrd="0" presId="urn:microsoft.com/office/officeart/2005/8/layout/arrow2"/>
    <dgm:cxn modelId="{B82245C5-0622-4DD2-93F8-C0DE06AAF3AE}" type="presParOf" srcId="{8AD8F282-176A-4442-B54E-AB8C3F71CD4C}" destId="{CD69BFE9-3904-404F-9DB8-37C290778560}" srcOrd="3" destOrd="0" presId="urn:microsoft.com/office/officeart/2005/8/layout/arrow2"/>
    <dgm:cxn modelId="{5CD6C375-0A65-4518-B926-263A3221D66E}" type="presParOf" srcId="{8AD8F282-176A-4442-B54E-AB8C3F71CD4C}" destId="{B2D612B8-528B-46E7-B1FC-AE5B3601DBF9}" srcOrd="4" destOrd="0" presId="urn:microsoft.com/office/officeart/2005/8/layout/arrow2"/>
    <dgm:cxn modelId="{E9226510-B8C8-4E16-B1CB-4ACB4B1DAADD}" type="presParOf" srcId="{8AD8F282-176A-4442-B54E-AB8C3F71CD4C}" destId="{C0BC9A34-3DAB-4DD4-BDF4-1A52C2D7E65F}" srcOrd="5" destOrd="0" presId="urn:microsoft.com/office/officeart/2005/8/layout/arrow2"/>
    <dgm:cxn modelId="{F4247E51-6A84-469A-A3D7-97B1D878285D}" type="presParOf" srcId="{8AD8F282-176A-4442-B54E-AB8C3F71CD4C}" destId="{6254A668-0EEE-4493-87E0-44A0230DA75E}" srcOrd="6" destOrd="0" presId="urn:microsoft.com/office/officeart/2005/8/layout/arrow2"/>
    <dgm:cxn modelId="{1961E7C3-E5F6-44F5-954A-CD4B99A1A483}" type="presParOf" srcId="{8AD8F282-176A-4442-B54E-AB8C3F71CD4C}" destId="{888A7B77-4DDE-495B-9D82-42578BDA18F4}" srcOrd="7" destOrd="0" presId="urn:microsoft.com/office/officeart/2005/8/layout/arrow2"/>
    <dgm:cxn modelId="{A7ACB644-EBC1-446D-B57B-2E0AF9E86395}" type="presParOf" srcId="{8AD8F282-176A-4442-B54E-AB8C3F71CD4C}" destId="{77F58B59-B076-4EA8-A914-31ED93299ED4}" srcOrd="8" destOrd="0" presId="urn:microsoft.com/office/officeart/2005/8/layout/arrow2"/>
    <dgm:cxn modelId="{94B5B2D0-93C1-4474-BBB0-9853955C38D0}" type="presParOf" srcId="{8AD8F282-176A-4442-B54E-AB8C3F71CD4C}" destId="{9B19461C-D01B-4682-A7B2-3D984120D78F}"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8D60B-1346-472B-BDD7-B691A5ABD006}">
      <dsp:nvSpPr>
        <dsp:cNvPr id="0" name=""/>
        <dsp:cNvSpPr/>
      </dsp:nvSpPr>
      <dsp:spPr>
        <a:xfrm>
          <a:off x="395012" y="0"/>
          <a:ext cx="9828483" cy="4530725"/>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8E8E01-7666-4E50-BDC1-75BF81030336}">
      <dsp:nvSpPr>
        <dsp:cNvPr id="0" name=""/>
        <dsp:cNvSpPr/>
      </dsp:nvSpPr>
      <dsp:spPr>
        <a:xfrm>
          <a:off x="1258072" y="3802680"/>
          <a:ext cx="166730" cy="166730"/>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80424F-C2B8-4B72-A464-25F44164FAF9}">
      <dsp:nvSpPr>
        <dsp:cNvPr id="0" name=""/>
        <dsp:cNvSpPr/>
      </dsp:nvSpPr>
      <dsp:spPr>
        <a:xfrm>
          <a:off x="1442981" y="3822748"/>
          <a:ext cx="2092066" cy="545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347" tIns="0" rIns="0" bIns="0" numCol="1" spcCol="1270" anchor="t" anchorCtr="0">
          <a:noAutofit/>
        </a:bodyPr>
        <a:lstStyle/>
        <a:p>
          <a:pPr marL="0" lvl="0" indent="0" algn="l" defTabSz="533400">
            <a:lnSpc>
              <a:spcPct val="90000"/>
            </a:lnSpc>
            <a:spcBef>
              <a:spcPct val="0"/>
            </a:spcBef>
            <a:spcAft>
              <a:spcPct val="35000"/>
            </a:spcAft>
            <a:buNone/>
          </a:pPr>
          <a:r>
            <a:rPr lang="en-US" sz="1200" b="1" kern="1200" dirty="0"/>
            <a:t>1997</a:t>
          </a:r>
          <a:r>
            <a:rPr lang="en-US" sz="1200" kern="1200" dirty="0"/>
            <a:t> –   Occupational 	License Collection 	by States begins</a:t>
          </a:r>
        </a:p>
      </dsp:txBody>
      <dsp:txXfrm>
        <a:off x="1442981" y="3822748"/>
        <a:ext cx="2092066" cy="545043"/>
      </dsp:txXfrm>
    </dsp:sp>
    <dsp:sp modelId="{B8FBC917-3D4F-42B1-851F-76CCC383E4C8}">
      <dsp:nvSpPr>
        <dsp:cNvPr id="0" name=""/>
        <dsp:cNvSpPr/>
      </dsp:nvSpPr>
      <dsp:spPr>
        <a:xfrm>
          <a:off x="3167409" y="2265611"/>
          <a:ext cx="189265" cy="186726"/>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69BFE9-3904-404F-9DB8-37C290778560}">
      <dsp:nvSpPr>
        <dsp:cNvPr id="0" name=""/>
        <dsp:cNvSpPr/>
      </dsp:nvSpPr>
      <dsp:spPr>
        <a:xfrm>
          <a:off x="2624375" y="2575532"/>
          <a:ext cx="2736321" cy="957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82" tIns="0" rIns="0" bIns="0" numCol="1" spcCol="1270" anchor="t" anchorCtr="0">
          <a:noAutofit/>
        </a:bodyPr>
        <a:lstStyle/>
        <a:p>
          <a:pPr marL="0" lvl="0" indent="0" algn="l" defTabSz="533400">
            <a:lnSpc>
              <a:spcPct val="90000"/>
            </a:lnSpc>
            <a:spcBef>
              <a:spcPct val="0"/>
            </a:spcBef>
            <a:spcAft>
              <a:spcPct val="35000"/>
            </a:spcAft>
            <a:buNone/>
          </a:pPr>
          <a:r>
            <a:rPr lang="en-US" sz="1200" kern="1200" dirty="0"/>
            <a:t>~</a:t>
          </a:r>
          <a:r>
            <a:rPr lang="en-US" sz="1200" b="1" kern="1200" dirty="0"/>
            <a:t>2015</a:t>
          </a:r>
          <a:r>
            <a:rPr lang="en-US" sz="1200" kern="1200" dirty="0"/>
            <a:t> – </a:t>
          </a:r>
          <a:r>
            <a:rPr lang="en-US" sz="1200" kern="1200" dirty="0" err="1"/>
            <a:t>CareerOneStop</a:t>
          </a:r>
          <a:r>
            <a:rPr lang="en-US" sz="1200" kern="1200" dirty="0"/>
            <a:t> begins 	publication of licenses 	through the </a:t>
          </a:r>
          <a:r>
            <a:rPr lang="en-US" sz="1200" kern="1200" dirty="0" err="1"/>
            <a:t>LicenseFinder</a:t>
          </a:r>
          <a:endParaRPr lang="en-US" sz="1200" kern="1200" dirty="0"/>
        </a:p>
      </dsp:txBody>
      <dsp:txXfrm>
        <a:off x="2624375" y="2575532"/>
        <a:ext cx="2736321" cy="957084"/>
      </dsp:txXfrm>
    </dsp:sp>
    <dsp:sp modelId="{B2D612B8-528B-46E7-B1FC-AE5B3601DBF9}">
      <dsp:nvSpPr>
        <dsp:cNvPr id="0" name=""/>
        <dsp:cNvSpPr/>
      </dsp:nvSpPr>
      <dsp:spPr>
        <a:xfrm>
          <a:off x="4481347" y="1774161"/>
          <a:ext cx="194349" cy="19434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BC9A34-3DAB-4DD4-BDF4-1A52C2D7E65F}">
      <dsp:nvSpPr>
        <dsp:cNvPr id="0" name=""/>
        <dsp:cNvSpPr/>
      </dsp:nvSpPr>
      <dsp:spPr>
        <a:xfrm>
          <a:off x="3968683" y="2044205"/>
          <a:ext cx="2120233" cy="652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377" tIns="0" rIns="0" bIns="0" numCol="1" spcCol="1270" anchor="t" anchorCtr="0">
          <a:noAutofit/>
        </a:bodyPr>
        <a:lstStyle/>
        <a:p>
          <a:pPr marL="0" lvl="0" indent="0" algn="l" defTabSz="533400">
            <a:lnSpc>
              <a:spcPct val="90000"/>
            </a:lnSpc>
            <a:spcBef>
              <a:spcPct val="0"/>
            </a:spcBef>
            <a:spcAft>
              <a:spcPct val="35000"/>
            </a:spcAft>
            <a:buNone/>
          </a:pPr>
          <a:r>
            <a:rPr lang="en-US" sz="1200" b="1" kern="1200" dirty="0"/>
            <a:t>2017</a:t>
          </a:r>
          <a:r>
            <a:rPr lang="en-US" sz="1200" kern="1200" dirty="0"/>
            <a:t> –   Compilation of state 	files moves to 	Minnesota</a:t>
          </a:r>
        </a:p>
      </dsp:txBody>
      <dsp:txXfrm>
        <a:off x="3968683" y="2044205"/>
        <a:ext cx="2120233" cy="652684"/>
      </dsp:txXfrm>
    </dsp:sp>
    <dsp:sp modelId="{6254A668-0EEE-4493-87E0-44A0230DA75E}">
      <dsp:nvSpPr>
        <dsp:cNvPr id="0" name=""/>
        <dsp:cNvSpPr/>
      </dsp:nvSpPr>
      <dsp:spPr>
        <a:xfrm>
          <a:off x="5931489" y="1392458"/>
          <a:ext cx="205361" cy="205361"/>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8A7B77-4DDE-495B-9D82-42578BDA18F4}">
      <dsp:nvSpPr>
        <dsp:cNvPr id="0" name=""/>
        <dsp:cNvSpPr/>
      </dsp:nvSpPr>
      <dsp:spPr>
        <a:xfrm>
          <a:off x="5439405" y="1684741"/>
          <a:ext cx="2771353" cy="693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153" tIns="0" rIns="0" bIns="0" numCol="1" spcCol="1270" anchor="t" anchorCtr="0">
          <a:noAutofit/>
        </a:bodyPr>
        <a:lstStyle/>
        <a:p>
          <a:pPr marL="0" lvl="0" indent="0" algn="l" defTabSz="533400">
            <a:lnSpc>
              <a:spcPct val="90000"/>
            </a:lnSpc>
            <a:spcBef>
              <a:spcPct val="0"/>
            </a:spcBef>
            <a:spcAft>
              <a:spcPct val="35000"/>
            </a:spcAft>
            <a:buNone/>
          </a:pPr>
          <a:r>
            <a:rPr lang="en-US" sz="1200" b="1" kern="1200" dirty="0"/>
            <a:t>2019</a:t>
          </a:r>
          <a:r>
            <a:rPr lang="en-US" sz="1200" kern="1200" dirty="0"/>
            <a:t> –   </a:t>
          </a:r>
          <a:r>
            <a:rPr lang="en-US" sz="1200" kern="1200" dirty="0">
              <a:hlinkClick xmlns:r="http://schemas.openxmlformats.org/officeDocument/2006/relationships" r:id="rId1"/>
            </a:rPr>
            <a:t>Content review </a:t>
          </a:r>
          <a:r>
            <a:rPr lang="en-US" sz="1200" kern="1200" dirty="0"/>
            <a:t>is 	completed, data quality 	improvements implemented</a:t>
          </a:r>
        </a:p>
      </dsp:txBody>
      <dsp:txXfrm>
        <a:off x="5439405" y="1684741"/>
        <a:ext cx="2771353" cy="693995"/>
      </dsp:txXfrm>
    </dsp:sp>
    <dsp:sp modelId="{77F58B59-B076-4EA8-A914-31ED93299ED4}">
      <dsp:nvSpPr>
        <dsp:cNvPr id="0" name=""/>
        <dsp:cNvSpPr/>
      </dsp:nvSpPr>
      <dsp:spPr>
        <a:xfrm>
          <a:off x="7379427" y="1091536"/>
          <a:ext cx="209149" cy="20914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19461C-D01B-4682-A7B2-3D984120D78F}">
      <dsp:nvSpPr>
        <dsp:cNvPr id="0" name=""/>
        <dsp:cNvSpPr/>
      </dsp:nvSpPr>
      <dsp:spPr>
        <a:xfrm>
          <a:off x="7424675" y="1426099"/>
          <a:ext cx="2454623" cy="8960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453" tIns="0" rIns="0" bIns="0" numCol="1" spcCol="1270" anchor="t" anchorCtr="0">
          <a:noAutofit/>
        </a:bodyPr>
        <a:lstStyle/>
        <a:p>
          <a:pPr marL="0" lvl="0" indent="0" algn="l" defTabSz="533400">
            <a:lnSpc>
              <a:spcPct val="90000"/>
            </a:lnSpc>
            <a:spcBef>
              <a:spcPct val="0"/>
            </a:spcBef>
            <a:spcAft>
              <a:spcPct val="35000"/>
            </a:spcAft>
            <a:buNone/>
          </a:pPr>
          <a:r>
            <a:rPr lang="en-US" sz="1200" kern="1200" dirty="0"/>
            <a:t>~</a:t>
          </a:r>
          <a:r>
            <a:rPr lang="en-US" sz="1200" b="1" kern="1200" dirty="0"/>
            <a:t>2020</a:t>
          </a:r>
          <a:r>
            <a:rPr lang="en-US" sz="1200" kern="1200" dirty="0"/>
            <a:t> – ETA encourages more 	reliable data submission 	from states</a:t>
          </a:r>
        </a:p>
      </dsp:txBody>
      <dsp:txXfrm>
        <a:off x="7424675" y="1426099"/>
        <a:ext cx="2454623" cy="8960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8D60B-1346-472B-BDD7-B691A5ABD006}">
      <dsp:nvSpPr>
        <dsp:cNvPr id="0" name=""/>
        <dsp:cNvSpPr/>
      </dsp:nvSpPr>
      <dsp:spPr>
        <a:xfrm>
          <a:off x="395012" y="0"/>
          <a:ext cx="9828483" cy="4530725"/>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8E8E01-7666-4E50-BDC1-75BF81030336}">
      <dsp:nvSpPr>
        <dsp:cNvPr id="0" name=""/>
        <dsp:cNvSpPr/>
      </dsp:nvSpPr>
      <dsp:spPr>
        <a:xfrm>
          <a:off x="1258072" y="3802680"/>
          <a:ext cx="166730" cy="166730"/>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80424F-C2B8-4B72-A464-25F44164FAF9}">
      <dsp:nvSpPr>
        <dsp:cNvPr id="0" name=""/>
        <dsp:cNvSpPr/>
      </dsp:nvSpPr>
      <dsp:spPr>
        <a:xfrm>
          <a:off x="1442981" y="3822748"/>
          <a:ext cx="2092066" cy="545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347" tIns="0" rIns="0" bIns="0" numCol="1" spcCol="1270" anchor="t" anchorCtr="0">
          <a:noAutofit/>
        </a:bodyPr>
        <a:lstStyle/>
        <a:p>
          <a:pPr marL="0" lvl="0" indent="0" algn="l" defTabSz="533400">
            <a:lnSpc>
              <a:spcPct val="90000"/>
            </a:lnSpc>
            <a:spcBef>
              <a:spcPct val="0"/>
            </a:spcBef>
            <a:spcAft>
              <a:spcPct val="35000"/>
            </a:spcAft>
            <a:buNone/>
          </a:pPr>
          <a:r>
            <a:rPr lang="en-US" sz="1200" b="1" kern="1200" dirty="0"/>
            <a:t>1997</a:t>
          </a:r>
          <a:r>
            <a:rPr lang="en-US" sz="1200" kern="1200" dirty="0"/>
            <a:t> –   Occupational 	License Collection 	by States begins</a:t>
          </a:r>
        </a:p>
      </dsp:txBody>
      <dsp:txXfrm>
        <a:off x="1442981" y="3822748"/>
        <a:ext cx="2092066" cy="545043"/>
      </dsp:txXfrm>
    </dsp:sp>
    <dsp:sp modelId="{B8FBC917-3D4F-42B1-851F-76CCC383E4C8}">
      <dsp:nvSpPr>
        <dsp:cNvPr id="0" name=""/>
        <dsp:cNvSpPr/>
      </dsp:nvSpPr>
      <dsp:spPr>
        <a:xfrm>
          <a:off x="3167409" y="2265611"/>
          <a:ext cx="189265" cy="186726"/>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69BFE9-3904-404F-9DB8-37C290778560}">
      <dsp:nvSpPr>
        <dsp:cNvPr id="0" name=""/>
        <dsp:cNvSpPr/>
      </dsp:nvSpPr>
      <dsp:spPr>
        <a:xfrm>
          <a:off x="2624375" y="2575532"/>
          <a:ext cx="2736321" cy="957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82" tIns="0" rIns="0" bIns="0" numCol="1" spcCol="1270" anchor="t" anchorCtr="0">
          <a:noAutofit/>
        </a:bodyPr>
        <a:lstStyle/>
        <a:p>
          <a:pPr marL="0" lvl="0" indent="0" algn="l" defTabSz="533400">
            <a:lnSpc>
              <a:spcPct val="90000"/>
            </a:lnSpc>
            <a:spcBef>
              <a:spcPct val="0"/>
            </a:spcBef>
            <a:spcAft>
              <a:spcPct val="35000"/>
            </a:spcAft>
            <a:buNone/>
          </a:pPr>
          <a:r>
            <a:rPr lang="en-US" sz="1200" kern="1200" dirty="0"/>
            <a:t>~</a:t>
          </a:r>
          <a:r>
            <a:rPr lang="en-US" sz="1200" b="1" kern="1200" dirty="0"/>
            <a:t>2015</a:t>
          </a:r>
          <a:r>
            <a:rPr lang="en-US" sz="1200" kern="1200" dirty="0"/>
            <a:t> – </a:t>
          </a:r>
          <a:r>
            <a:rPr lang="en-US" sz="1200" kern="1200" dirty="0" err="1"/>
            <a:t>CareerOneStop</a:t>
          </a:r>
          <a:r>
            <a:rPr lang="en-US" sz="1200" kern="1200" dirty="0"/>
            <a:t> begins 	publication of licenses 	through the </a:t>
          </a:r>
          <a:r>
            <a:rPr lang="en-US" sz="1200" kern="1200" dirty="0" err="1"/>
            <a:t>LicenseFinder</a:t>
          </a:r>
          <a:endParaRPr lang="en-US" sz="1200" kern="1200" dirty="0"/>
        </a:p>
      </dsp:txBody>
      <dsp:txXfrm>
        <a:off x="2624375" y="2575532"/>
        <a:ext cx="2736321" cy="957084"/>
      </dsp:txXfrm>
    </dsp:sp>
    <dsp:sp modelId="{B2D612B8-528B-46E7-B1FC-AE5B3601DBF9}">
      <dsp:nvSpPr>
        <dsp:cNvPr id="0" name=""/>
        <dsp:cNvSpPr/>
      </dsp:nvSpPr>
      <dsp:spPr>
        <a:xfrm>
          <a:off x="4481347" y="1774161"/>
          <a:ext cx="194349" cy="19434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BC9A34-3DAB-4DD4-BDF4-1A52C2D7E65F}">
      <dsp:nvSpPr>
        <dsp:cNvPr id="0" name=""/>
        <dsp:cNvSpPr/>
      </dsp:nvSpPr>
      <dsp:spPr>
        <a:xfrm>
          <a:off x="3968683" y="2044205"/>
          <a:ext cx="2120233" cy="652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377" tIns="0" rIns="0" bIns="0" numCol="1" spcCol="1270" anchor="t" anchorCtr="0">
          <a:noAutofit/>
        </a:bodyPr>
        <a:lstStyle/>
        <a:p>
          <a:pPr marL="0" lvl="0" indent="0" algn="l" defTabSz="533400">
            <a:lnSpc>
              <a:spcPct val="90000"/>
            </a:lnSpc>
            <a:spcBef>
              <a:spcPct val="0"/>
            </a:spcBef>
            <a:spcAft>
              <a:spcPct val="35000"/>
            </a:spcAft>
            <a:buNone/>
          </a:pPr>
          <a:r>
            <a:rPr lang="en-US" sz="1200" b="1" kern="1200" dirty="0"/>
            <a:t>2017</a:t>
          </a:r>
          <a:r>
            <a:rPr lang="en-US" sz="1200" kern="1200" dirty="0"/>
            <a:t> –   Compilation of state 	files moves to 	Minnesota</a:t>
          </a:r>
        </a:p>
      </dsp:txBody>
      <dsp:txXfrm>
        <a:off x="3968683" y="2044205"/>
        <a:ext cx="2120233" cy="652684"/>
      </dsp:txXfrm>
    </dsp:sp>
    <dsp:sp modelId="{6254A668-0EEE-4493-87E0-44A0230DA75E}">
      <dsp:nvSpPr>
        <dsp:cNvPr id="0" name=""/>
        <dsp:cNvSpPr/>
      </dsp:nvSpPr>
      <dsp:spPr>
        <a:xfrm>
          <a:off x="5931489" y="1392458"/>
          <a:ext cx="205361" cy="205361"/>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8A7B77-4DDE-495B-9D82-42578BDA18F4}">
      <dsp:nvSpPr>
        <dsp:cNvPr id="0" name=""/>
        <dsp:cNvSpPr/>
      </dsp:nvSpPr>
      <dsp:spPr>
        <a:xfrm>
          <a:off x="5439405" y="1684741"/>
          <a:ext cx="2771353" cy="693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153" tIns="0" rIns="0" bIns="0" numCol="1" spcCol="1270" anchor="t" anchorCtr="0">
          <a:noAutofit/>
        </a:bodyPr>
        <a:lstStyle/>
        <a:p>
          <a:pPr marL="0" lvl="0" indent="0" algn="l" defTabSz="533400">
            <a:lnSpc>
              <a:spcPct val="90000"/>
            </a:lnSpc>
            <a:spcBef>
              <a:spcPct val="0"/>
            </a:spcBef>
            <a:spcAft>
              <a:spcPct val="35000"/>
            </a:spcAft>
            <a:buNone/>
          </a:pPr>
          <a:r>
            <a:rPr lang="en-US" sz="1200" b="1" kern="1200" dirty="0"/>
            <a:t>2019</a:t>
          </a:r>
          <a:r>
            <a:rPr lang="en-US" sz="1200" kern="1200" dirty="0"/>
            <a:t> –   </a:t>
          </a:r>
          <a:r>
            <a:rPr lang="en-US" sz="1200" kern="1200" dirty="0">
              <a:hlinkClick xmlns:r="http://schemas.openxmlformats.org/officeDocument/2006/relationships" r:id="rId1"/>
            </a:rPr>
            <a:t>Content review </a:t>
          </a:r>
          <a:r>
            <a:rPr lang="en-US" sz="1200" kern="1200" dirty="0"/>
            <a:t>is 	completed, data quality 	improvements implemented</a:t>
          </a:r>
        </a:p>
      </dsp:txBody>
      <dsp:txXfrm>
        <a:off x="5439405" y="1684741"/>
        <a:ext cx="2771353" cy="693995"/>
      </dsp:txXfrm>
    </dsp:sp>
    <dsp:sp modelId="{77F58B59-B076-4EA8-A914-31ED93299ED4}">
      <dsp:nvSpPr>
        <dsp:cNvPr id="0" name=""/>
        <dsp:cNvSpPr/>
      </dsp:nvSpPr>
      <dsp:spPr>
        <a:xfrm>
          <a:off x="7379427" y="1091536"/>
          <a:ext cx="209149" cy="20914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19461C-D01B-4682-A7B2-3D984120D78F}">
      <dsp:nvSpPr>
        <dsp:cNvPr id="0" name=""/>
        <dsp:cNvSpPr/>
      </dsp:nvSpPr>
      <dsp:spPr>
        <a:xfrm>
          <a:off x="7424675" y="1426099"/>
          <a:ext cx="2454623" cy="8960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453" tIns="0" rIns="0" bIns="0" numCol="1" spcCol="1270" anchor="t" anchorCtr="0">
          <a:noAutofit/>
        </a:bodyPr>
        <a:lstStyle/>
        <a:p>
          <a:pPr marL="0" lvl="0" indent="0" algn="l" defTabSz="533400">
            <a:lnSpc>
              <a:spcPct val="90000"/>
            </a:lnSpc>
            <a:spcBef>
              <a:spcPct val="0"/>
            </a:spcBef>
            <a:spcAft>
              <a:spcPct val="35000"/>
            </a:spcAft>
            <a:buNone/>
          </a:pPr>
          <a:r>
            <a:rPr lang="en-US" sz="1200" kern="1200" dirty="0"/>
            <a:t>~</a:t>
          </a:r>
          <a:r>
            <a:rPr lang="en-US" sz="1200" b="1" kern="1200" dirty="0"/>
            <a:t>2020</a:t>
          </a:r>
          <a:r>
            <a:rPr lang="en-US" sz="1200" kern="1200" dirty="0"/>
            <a:t> – ETA encourages more 	reliable data submission 	from states</a:t>
          </a:r>
        </a:p>
      </dsp:txBody>
      <dsp:txXfrm>
        <a:off x="7424675" y="1426099"/>
        <a:ext cx="2454623" cy="89607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10/15/2024</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10/15/2024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JobHistory</a:t>
            </a:r>
            <a:r>
              <a:rPr lang="en-US" dirty="0"/>
              <a:t> table released in October, opportunity to answer some of the questions that have been lingering.  What kind of coverage is there? Does the time series align with other sources? How far would I trust this data? </a:t>
            </a:r>
          </a:p>
          <a:p>
            <a:r>
              <a:rPr lang="en-US" dirty="0"/>
              <a:t>Two approaches – top level and detailed industry comparison</a:t>
            </a:r>
          </a:p>
        </p:txBody>
      </p:sp>
      <p:sp>
        <p:nvSpPr>
          <p:cNvPr id="4" name="Slide Number Placeholder 3"/>
          <p:cNvSpPr>
            <a:spLocks noGrp="1"/>
          </p:cNvSpPr>
          <p:nvPr>
            <p:ph type="sldNum" sz="quarter" idx="5"/>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386572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2097758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4016091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816562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2763867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2194956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3180437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11</a:t>
            </a:fld>
            <a:endParaRPr lang="en-US" dirty="0"/>
          </a:p>
        </p:txBody>
      </p:sp>
    </p:spTree>
    <p:extLst>
      <p:ext uri="{BB962C8B-B14F-4D97-AF65-F5344CB8AC3E}">
        <p14:creationId xmlns:p14="http://schemas.microsoft.com/office/powerpoint/2010/main" val="2460715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10/15/2024</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0"/>
            <a:ext cx="12192000" cy="121919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black">
          <a:xfrm>
            <a:off x="838200" y="6356350"/>
            <a:ext cx="1358590" cy="365125"/>
          </a:xfrm>
        </p:spPr>
        <p:txBody>
          <a:bodyPr/>
          <a:lstStyle/>
          <a:p>
            <a:fld id="{66C283A4-7960-4BFD-B3A5-A2CC5BB2A473}" type="datetime1">
              <a:rPr lang="en-US" smtClean="0"/>
              <a:t>10/15/2024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10/15/2024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10/15/2024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10/15/2024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10/15/2024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10/15/2024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bwMode="black">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bwMode="gray">
          <a:xfrm>
            <a:off x="7653566" y="1364826"/>
            <a:ext cx="4538434"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10/15/2024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10/15/2024</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10/15/2024</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1" name="Picture 10"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114897" y="1159173"/>
            <a:ext cx="5962206" cy="1985414"/>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10/15/2024</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bg bwMode="gray">
      <p:bgRef idx="1001">
        <a:schemeClr val="bg1"/>
      </p:bgRef>
    </p:bg>
    <p:spTree>
      <p:nvGrpSpPr>
        <p:cNvPr id="1" name=""/>
        <p:cNvGrpSpPr/>
        <p:nvPr/>
      </p:nvGrpSpPr>
      <p:grpSpPr>
        <a:xfrm>
          <a:off x="0" y="0"/>
          <a:ext cx="0" cy="0"/>
          <a:chOff x="0" y="0"/>
          <a:chExt cx="0" cy="0"/>
        </a:xfrm>
      </p:grpSpPr>
      <p:sp>
        <p:nvSpPr>
          <p:cNvPr id="16"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9" name="Rectangle 1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4B4EEDC6-36CA-4209-B482-2ED76AA0BF08}" type="datetime1">
              <a:rPr lang="en-US" smtClean="0"/>
              <a:t>10/15/2024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3"/>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8DC79626-CE5A-4834-975C-E7305BA2E281}" type="datetime1">
              <a:rPr lang="en-US" smtClean="0"/>
              <a:t>10/15/2024</a:t>
            </a:fld>
            <a:endParaRPr lang="en-US" dirty="0"/>
          </a:p>
        </p:txBody>
      </p:sp>
      <p:sp>
        <p:nvSpPr>
          <p:cNvPr id="2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bwMode="black"/>
        <p:txBody>
          <a:bodyPr/>
          <a:lstStyle/>
          <a:p>
            <a:fld id="{1815FB38-58F3-410A-8DA4-4B706967601F}" type="datetime1">
              <a:rPr lang="en-US" smtClean="0"/>
              <a:t>10/15/2024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auto">
          <a:xfrm>
            <a:off x="0" y="-20425"/>
            <a:ext cx="12192000" cy="123644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7F519661-29C3-4FE0-9FC3-375A85A42C46}" type="datetime1">
              <a:rPr lang="en-US" smtClean="0"/>
              <a:t>10/15/2024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bwMode="gray">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bwMode="gray">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bwMode="black"/>
        <p:txBody>
          <a:bodyPr/>
          <a:lstStyle/>
          <a:p>
            <a:fld id="{0366E0EA-2D80-452F-9963-33FA7A36BC09}" type="datetime1">
              <a:rPr lang="en-US" smtClean="0"/>
              <a:t>10/15/2024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8"/>
          </a:xfrm>
        </p:spPr>
        <p:txBody>
          <a:bodyPr/>
          <a:lstStyle/>
          <a:p>
            <a:r>
              <a:rPr lang="en-US"/>
              <a:t>Click icon to add picture</a:t>
            </a:r>
          </a:p>
        </p:txBody>
      </p:sp>
      <p:sp>
        <p:nvSpPr>
          <p:cNvPr id="9" name="Title 1"/>
          <p:cNvSpPr>
            <a:spLocks noGrp="1"/>
          </p:cNvSpPr>
          <p:nvPr>
            <p:ph type="title" hasCustomPrompt="1"/>
          </p:nvPr>
        </p:nvSpPr>
        <p:spPr bwMode="auto">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gray">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auto">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bwMode="gray">
          <a:xfrm>
            <a:off x="2032000" y="2233262"/>
            <a:ext cx="8128000" cy="2966751"/>
          </a:xfrm>
        </p:spPr>
        <p:txBody>
          <a:bodyPr/>
          <a:lstStyle/>
          <a:p>
            <a:endParaRPr lang="en-US"/>
          </a:p>
        </p:txBody>
      </p:sp>
      <p:sp>
        <p:nvSpPr>
          <p:cNvPr id="8" name="Date Placeholder 4"/>
          <p:cNvSpPr>
            <a:spLocks noGrp="1"/>
          </p:cNvSpPr>
          <p:nvPr>
            <p:ph type="dt" sz="half" idx="11"/>
          </p:nvPr>
        </p:nvSpPr>
        <p:spPr bwMode="black">
          <a:xfrm>
            <a:off x="838200" y="6356350"/>
            <a:ext cx="1358590" cy="365125"/>
          </a:xfrm>
        </p:spPr>
        <p:txBody>
          <a:bodyPr/>
          <a:lstStyle/>
          <a:p>
            <a:fld id="{06B78D62-7A3F-4136-9CF2-CB03510DA06A}" type="datetime1">
              <a:rPr lang="en-US" smtClean="0"/>
              <a:t>10/15/2024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10" name="Picture 9"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7806" y="5715387"/>
            <a:ext cx="3234329" cy="1077031"/>
          </a:xfrm>
          <a:prstGeom prst="rect">
            <a:avLst/>
          </a:prstGeom>
        </p:spPr>
      </p:pic>
      <p:sp>
        <p:nvSpPr>
          <p:cNvPr id="9" name="Footer Placeholder 4"/>
          <p:cNvSpPr>
            <a:spLocks noGrp="1"/>
          </p:cNvSpPr>
          <p:nvPr>
            <p:ph type="ftr" sz="quarter" idx="3"/>
          </p:nvPr>
        </p:nvSpPr>
        <p:spPr bwMode="black">
          <a:xfrm>
            <a:off x="6253560" y="6138332"/>
            <a:ext cx="5587647" cy="365125"/>
          </a:xfrm>
          <a:prstGeom prst="rect">
            <a:avLst/>
          </a:prstGeom>
        </p:spPr>
        <p:txBody>
          <a:bodyPr anchor="b"/>
          <a:lstStyle>
            <a:lvl1pPr algn="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Picture Placeholder 5"/>
          <p:cNvSpPr>
            <a:spLocks noGrp="1"/>
          </p:cNvSpPr>
          <p:nvPr>
            <p:ph type="pic" sz="quarter" idx="17"/>
          </p:nvPr>
        </p:nvSpPr>
        <p:spPr bwMode="gray">
          <a:xfrm>
            <a:off x="0" y="0"/>
            <a:ext cx="12192000" cy="3380732"/>
          </a:xfrm>
        </p:spPr>
        <p:txBody>
          <a:bodyPr/>
          <a:lstStyle/>
          <a:p>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bwMode="gray">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10/15/2024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10/15/2024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bwMode="white">
          <a:xfrm>
            <a:off x="838200" y="6356350"/>
            <a:ext cx="1358590" cy="365125"/>
          </a:xfrm>
        </p:spPr>
        <p:txBody>
          <a:bodyPr/>
          <a:lstStyle/>
          <a:p>
            <a:fld id="{5CAE31FF-A086-40D5-909F-A9E138181237}" type="datetime1">
              <a:rPr lang="en-US" smtClean="0"/>
              <a:t>10/15/2024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8" name="Slide Number Placeholder 5"/>
          <p:cNvSpPr>
            <a:spLocks noGrp="1"/>
          </p:cNvSpPr>
          <p:nvPr>
            <p:ph type="sldNum" sz="quarter" idx="12"/>
          </p:nvPr>
        </p:nvSpPr>
        <p:spPr bwMode="white">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bwMode="black">
          <a:xfrm>
            <a:off x="838200" y="6356350"/>
            <a:ext cx="1358590" cy="365125"/>
          </a:xfrm>
        </p:spPr>
        <p:txBody>
          <a:bodyPr/>
          <a:lstStyle/>
          <a:p>
            <a:fld id="{5D76A200-3168-4D33-A718-3974884CE863}" type="datetime1">
              <a:rPr lang="en-US" smtClean="0"/>
              <a:t>10/15/2024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1" name="Slide Number Placeholder 6"/>
          <p:cNvSpPr>
            <a:spLocks noGrp="1"/>
          </p:cNvSpPr>
          <p:nvPr>
            <p:ph type="sldNum" sz="quarter" idx="13"/>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bwMode="black">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bwMode="gray">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10/15/2024</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10/15/2024</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10/15/2024</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10/15/2024</a:t>
            </a:fld>
            <a:endParaRPr lang="en-US" dirty="0"/>
          </a:p>
        </p:txBody>
      </p:sp>
      <p:sp>
        <p:nvSpPr>
          <p:cNvPr id="18"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bwMode="gray">
          <a:xfrm>
            <a:off x="838200" y="1335088"/>
            <a:ext cx="10515600" cy="4841875"/>
          </a:xfrm>
        </p:spPr>
        <p:txBody>
          <a:bodyPr/>
          <a:lstStyle/>
          <a:p>
            <a:endParaRPr lang="en-US"/>
          </a:p>
        </p:txBody>
      </p:sp>
      <p:sp>
        <p:nvSpPr>
          <p:cNvPr id="4" name="Date Placeholder 3"/>
          <p:cNvSpPr>
            <a:spLocks noGrp="1"/>
          </p:cNvSpPr>
          <p:nvPr>
            <p:ph type="dt" sz="half" idx="10"/>
          </p:nvPr>
        </p:nvSpPr>
        <p:spPr bwMode="black"/>
        <p:txBody>
          <a:bodyPr/>
          <a:lstStyle/>
          <a:p>
            <a:fld id="{9A198C9B-0587-4A1E-9E03-E4C9FE222F08}" type="datetime1">
              <a:rPr lang="en-US" smtClean="0"/>
              <a:t>10/15/2024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bwMode="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bwMode="auto">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bwMode="auto">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endParaRPr lang="en-US"/>
          </a:p>
        </p:txBody>
      </p:sp>
      <p:sp>
        <p:nvSpPr>
          <p:cNvPr id="2" name="Title 1"/>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10/15/2024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bwMode="black"/>
        <p:txBody>
          <a:bodyPr/>
          <a:lstStyle/>
          <a:p>
            <a:fld id="{466A75E6-E45B-4C5D-981E-7C8ED0C72F5D}" type="datetime1">
              <a:rPr lang="en-US" smtClean="0"/>
              <a:t>10/15/2024</a:t>
            </a:fld>
            <a:endParaRPr lang="en-US" dirty="0"/>
          </a:p>
        </p:txBody>
      </p:sp>
      <p:sp>
        <p:nvSpPr>
          <p:cNvPr id="5" name="Footer Placeholder 4"/>
          <p:cNvSpPr>
            <a:spLocks noGrp="1"/>
          </p:cNvSpPr>
          <p:nvPr>
            <p:ph type="ftr" sz="quarter" idx="12"/>
          </p:nvPr>
        </p:nvSpPr>
        <p:spPr bwMode="black"/>
        <p:txBody>
          <a:bodyPr/>
          <a:lstStyle>
            <a:lvl1pPr>
              <a:defRPr>
                <a:solidFill>
                  <a:schemeClr val="tx2"/>
                </a:solidFill>
              </a:defRPr>
            </a:lvl1pPr>
          </a:lstStyle>
          <a:p>
            <a:r>
              <a:rPr lang="en-US" dirty="0"/>
              <a:t>Optional Tagline Goes Here | mn.gov/</a:t>
            </a:r>
            <a:r>
              <a:rPr lang="en-US" dirty="0" err="1"/>
              <a:t>websiteurl</a:t>
            </a:r>
            <a:endParaRPr lang="en-US" dirty="0"/>
          </a:p>
        </p:txBody>
      </p:sp>
      <p:sp>
        <p:nvSpPr>
          <p:cNvPr id="4" name="Slide Number Placeholder 3"/>
          <p:cNvSpPr>
            <a:spLocks noGrp="1"/>
          </p:cNvSpPr>
          <p:nvPr>
            <p:ph type="sldNum" sz="quarter" idx="11"/>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bwMode="gray">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10/15/2024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bwMode="blackGray">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bwMode="gray">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578DBCF0-11C3-4F19-90D9-2EE7F00784FE}" type="datetime1">
              <a:rPr lang="en-US" smtClean="0"/>
              <a:t>10/15/2024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10/15/2024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13480"/>
            <a:ext cx="3234329" cy="1077031"/>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bwMode="auto">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10/15/2024</a:t>
            </a:fld>
            <a:endParaRPr lang="en-US" dirty="0"/>
          </a:p>
        </p:txBody>
      </p:sp>
      <p:sp>
        <p:nvSpPr>
          <p:cNvPr id="5" name="Footer Placeholder 4"/>
          <p:cNvSpPr>
            <a:spLocks noGrp="1"/>
          </p:cNvSpPr>
          <p:nvPr>
            <p:ph type="ftr" sz="quarter" idx="12"/>
          </p:nvPr>
        </p:nvSpPr>
        <p:spPr bwMode="black"/>
        <p:txBody>
          <a:bodyPr/>
          <a:lstStyle>
            <a:lvl1pPr>
              <a:defRPr>
                <a:solidFill>
                  <a:schemeClr val="tx1"/>
                </a:solidFill>
              </a:defRPr>
            </a:lvl1pPr>
          </a:lstStyle>
          <a:p>
            <a:r>
              <a:rPr lang="en-US" dirty="0">
                <a:solidFill>
                  <a:schemeClr val="tx2"/>
                </a:solidFill>
              </a:rPr>
              <a:t>Optional Tagline Goes Here</a:t>
            </a:r>
            <a:r>
              <a:rPr lang="en-US" dirty="0"/>
              <a:t> </a:t>
            </a:r>
            <a:r>
              <a:rPr lang="en-US" dirty="0">
                <a:solidFill>
                  <a:schemeClr val="accent1"/>
                </a:solidFill>
              </a:rPr>
              <a:t>|</a:t>
            </a:r>
            <a:r>
              <a:rPr lang="en-US" dirty="0"/>
              <a:t> </a:t>
            </a:r>
            <a:r>
              <a:rPr lang="en-US" dirty="0">
                <a:solidFill>
                  <a:schemeClr val="tx2"/>
                </a:solidFill>
              </a:rPr>
              <a:t>mn.gov/</a:t>
            </a:r>
            <a:r>
              <a:rPr lang="en-US" dirty="0" err="1">
                <a:solidFill>
                  <a:schemeClr val="tx2"/>
                </a:solidFill>
              </a:rPr>
              <a:t>websiteurl</a:t>
            </a:r>
            <a:endParaRPr lang="en-US" dirty="0">
              <a:solidFill>
                <a:schemeClr val="tx2"/>
              </a:solidFill>
            </a:endParaRPr>
          </a:p>
        </p:txBody>
      </p:sp>
      <p:sp>
        <p:nvSpPr>
          <p:cNvPr id="4" name="Slide Number Placeholder 3"/>
          <p:cNvSpPr>
            <a:spLocks noGrp="1"/>
          </p:cNvSpPr>
          <p:nvPr>
            <p:ph type="sldNum" sz="quarter" idx="11"/>
          </p:nvPr>
        </p:nvSpPr>
        <p:spPr bwMode="black"/>
        <p:txBody>
          <a:bodyPr/>
          <a:lstStyle>
            <a:lvl1pPr>
              <a:defRPr>
                <a:solidFill>
                  <a:schemeClr val="tx1"/>
                </a:solidFill>
              </a:defRPr>
            </a:lvl1pPr>
          </a:lstStyle>
          <a:p>
            <a:fld id="{48F63A3B-78C7-47BE-AE5E-E10140E04643}" type="slidenum">
              <a:rPr lang="en-US" smtClean="0"/>
              <a:pPr/>
              <a:t>‹#›</a:t>
            </a:fld>
            <a:endParaRPr lang="en-US" dirty="0"/>
          </a:p>
        </p:txBody>
      </p:sp>
      <p:sp>
        <p:nvSpPr>
          <p:cNvPr id="6" name="Rectangle 5"/>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13480"/>
            <a:ext cx="3234329" cy="1077031"/>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bwMode="gray">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bwMode="black"/>
        <p:txBody>
          <a:bodyPr/>
          <a:lstStyle/>
          <a:p>
            <a:fld id="{A8CA1A9B-139F-4606-AD0A-F3253110DAE5}" type="datetime1">
              <a:rPr lang="en-US" smtClean="0"/>
              <a:t>10/15/2024</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4" name="Picture 13"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41761"/>
            <a:ext cx="3234329" cy="1077031"/>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black"/>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black"/>
        <p:txBody>
          <a:bodyPr/>
          <a:lstStyle/>
          <a:p>
            <a:fld id="{824D5D47-1752-4D84-8BFB-C2F71A34C932}" type="datetime1">
              <a:rPr lang="en-US" smtClean="0"/>
              <a:t>10/15/2024</a:t>
            </a:fld>
            <a:endParaRPr lang="en-US" dirty="0"/>
          </a:p>
        </p:txBody>
      </p:sp>
      <p:sp>
        <p:nvSpPr>
          <p:cNvPr id="1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bwMode="black"/>
        <p:txBody>
          <a:bodyPr/>
          <a:lstStyle/>
          <a:p>
            <a:fld id="{7C198DD1-C477-482D-A126-3FBDD1778E48}" type="datetime1">
              <a:rPr lang="en-US" smtClean="0"/>
              <a:t>10/15/2024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0" name="Rectangle 9"/>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auto">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black"/>
        <p:txBody>
          <a:bodyPr/>
          <a:lstStyle/>
          <a:p>
            <a:fld id="{9A198C9B-0587-4A1E-9E03-E4C9FE222F08}" type="datetime1">
              <a:rPr lang="en-US" smtClean="0"/>
              <a:t>10/15/2024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bwMode="black"/>
        <p:txBody>
          <a:bodyPr/>
          <a:lstStyle/>
          <a:p>
            <a:fld id="{5485A5BA-A5F9-4138-9E4B-FFD626F6437A}" type="datetime1">
              <a:rPr lang="en-US" smtClean="0"/>
              <a:t>10/15/2024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10/15/2024</a:t>
            </a:fld>
            <a:endParaRPr lang="en-US" dirty="0"/>
          </a:p>
        </p:txBody>
      </p:sp>
      <p:sp>
        <p:nvSpPr>
          <p:cNvPr id="12"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careeronestop.org/Toolkit/Training/find-licenses.aspx"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chart" Target="../charts/char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descr="A blue and white logo&#10;&#10;Description automatically generated">
            <a:extLst>
              <a:ext uri="{FF2B5EF4-FFF2-40B4-BE49-F238E27FC236}">
                <a16:creationId xmlns:a16="http://schemas.microsoft.com/office/drawing/2014/main" id="{A9F7EA68-EC7D-E15F-5988-D3BAFC1860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67240"/>
            <a:ext cx="12192000" cy="2784021"/>
          </a:xfrm>
          <a:prstGeom prst="rect">
            <a:avLst/>
          </a:prstGeom>
        </p:spPr>
      </p:pic>
      <p:sp>
        <p:nvSpPr>
          <p:cNvPr id="2" name="Title 1">
            <a:extLst>
              <a:ext uri="{FF2B5EF4-FFF2-40B4-BE49-F238E27FC236}">
                <a16:creationId xmlns:a16="http://schemas.microsoft.com/office/drawing/2014/main" id="{92DB83A2-FA65-23E6-4C19-284F1C78CC4A}"/>
              </a:ext>
            </a:extLst>
          </p:cNvPr>
          <p:cNvSpPr>
            <a:spLocks noGrp="1"/>
          </p:cNvSpPr>
          <p:nvPr>
            <p:ph type="ctrTitle"/>
          </p:nvPr>
        </p:nvSpPr>
        <p:spPr/>
        <p:txBody>
          <a:bodyPr/>
          <a:lstStyle/>
          <a:p>
            <a:r>
              <a:rPr lang="en-US" dirty="0"/>
              <a:t>WIGS Occupational Licenses Deliverable</a:t>
            </a:r>
            <a:br>
              <a:rPr lang="en-US" dirty="0"/>
            </a:br>
            <a:r>
              <a:rPr lang="en-US" sz="2800" dirty="0"/>
              <a:t>History and Status</a:t>
            </a:r>
            <a:endParaRPr lang="en-US" dirty="0"/>
          </a:p>
        </p:txBody>
      </p:sp>
      <p:sp>
        <p:nvSpPr>
          <p:cNvPr id="3" name="Text Placeholder 2">
            <a:extLst>
              <a:ext uri="{FF2B5EF4-FFF2-40B4-BE49-F238E27FC236}">
                <a16:creationId xmlns:a16="http://schemas.microsoft.com/office/drawing/2014/main" id="{88E3CB8D-3199-A2FC-7287-2F526C5B1D7D}"/>
              </a:ext>
            </a:extLst>
          </p:cNvPr>
          <p:cNvSpPr>
            <a:spLocks noGrp="1"/>
          </p:cNvSpPr>
          <p:nvPr>
            <p:ph type="body" sz="quarter" idx="14"/>
          </p:nvPr>
        </p:nvSpPr>
        <p:spPr/>
        <p:txBody>
          <a:bodyPr/>
          <a:lstStyle/>
          <a:p>
            <a:r>
              <a:rPr lang="en-US" dirty="0"/>
              <a:t>Amanda Rohrer</a:t>
            </a:r>
          </a:p>
        </p:txBody>
      </p:sp>
      <p:sp>
        <p:nvSpPr>
          <p:cNvPr id="4" name="Date Placeholder 3">
            <a:extLst>
              <a:ext uri="{FF2B5EF4-FFF2-40B4-BE49-F238E27FC236}">
                <a16:creationId xmlns:a16="http://schemas.microsoft.com/office/drawing/2014/main" id="{7F9057FD-65CA-7AE0-0E97-C87684D24C7E}"/>
              </a:ext>
            </a:extLst>
          </p:cNvPr>
          <p:cNvSpPr>
            <a:spLocks noGrp="1"/>
          </p:cNvSpPr>
          <p:nvPr>
            <p:ph type="dt" sz="half" idx="15"/>
          </p:nvPr>
        </p:nvSpPr>
        <p:spPr/>
        <p:txBody>
          <a:bodyPr/>
          <a:lstStyle/>
          <a:p>
            <a:fld id="{D7ED242C-24FB-43A0-BCB6-43756FC812F6}" type="datetime1">
              <a:rPr lang="en-US" smtClean="0"/>
              <a:t>10/15/2024</a:t>
            </a:fld>
            <a:endParaRPr lang="en-US" dirty="0"/>
          </a:p>
        </p:txBody>
      </p:sp>
      <p:sp>
        <p:nvSpPr>
          <p:cNvPr id="6" name="Slide Number Placeholder 5">
            <a:extLst>
              <a:ext uri="{FF2B5EF4-FFF2-40B4-BE49-F238E27FC236}">
                <a16:creationId xmlns:a16="http://schemas.microsoft.com/office/drawing/2014/main" id="{520732F0-94B3-A88F-A2FC-A989A92215EC}"/>
              </a:ext>
            </a:extLst>
          </p:cNvPr>
          <p:cNvSpPr>
            <a:spLocks noGrp="1"/>
          </p:cNvSpPr>
          <p:nvPr>
            <p:ph type="sldNum" sz="quarter" idx="16"/>
          </p:nvPr>
        </p:nvSpPr>
        <p:spPr/>
        <p:txBody>
          <a:bodyPr/>
          <a:lstStyle/>
          <a:p>
            <a:fld id="{48F63A3B-78C7-47BE-AE5E-E10140E04643}" type="slidenum">
              <a:rPr lang="en-US" smtClean="0"/>
              <a:pPr/>
              <a:t>1</a:t>
            </a:fld>
            <a:endParaRPr lang="en-US" dirty="0"/>
          </a:p>
        </p:txBody>
      </p:sp>
    </p:spTree>
    <p:extLst>
      <p:ext uri="{BB962C8B-B14F-4D97-AF65-F5344CB8AC3E}">
        <p14:creationId xmlns:p14="http://schemas.microsoft.com/office/powerpoint/2010/main" val="208138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25FDD-2A30-EB9A-5597-A36CA41B21B9}"/>
              </a:ext>
            </a:extLst>
          </p:cNvPr>
          <p:cNvSpPr>
            <a:spLocks noGrp="1"/>
          </p:cNvSpPr>
          <p:nvPr>
            <p:ph type="title"/>
          </p:nvPr>
        </p:nvSpPr>
        <p:spPr/>
        <p:txBody>
          <a:bodyPr/>
          <a:lstStyle/>
          <a:p>
            <a:r>
              <a:rPr lang="en-US" dirty="0"/>
              <a:t>Discarded Ideas – National Application</a:t>
            </a:r>
          </a:p>
        </p:txBody>
      </p:sp>
      <p:sp>
        <p:nvSpPr>
          <p:cNvPr id="4" name="Date Placeholder 3">
            <a:extLst>
              <a:ext uri="{FF2B5EF4-FFF2-40B4-BE49-F238E27FC236}">
                <a16:creationId xmlns:a16="http://schemas.microsoft.com/office/drawing/2014/main" id="{7B2371E1-2291-6C8C-8F3D-A206B4F82992}"/>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41341BFA-C8D2-F97A-7686-56F337703EA8}"/>
              </a:ext>
            </a:extLst>
          </p:cNvPr>
          <p:cNvSpPr>
            <a:spLocks noGrp="1"/>
          </p:cNvSpPr>
          <p:nvPr>
            <p:ph type="sldNum" sz="quarter" idx="12"/>
          </p:nvPr>
        </p:nvSpPr>
        <p:spPr/>
        <p:txBody>
          <a:bodyPr/>
          <a:lstStyle/>
          <a:p>
            <a:fld id="{48F63A3B-78C7-47BE-AE5E-E10140E04643}" type="slidenum">
              <a:rPr lang="en-US" smtClean="0"/>
              <a:t>10</a:t>
            </a:fld>
            <a:endParaRPr lang="en-US" dirty="0"/>
          </a:p>
        </p:txBody>
      </p:sp>
      <p:sp>
        <p:nvSpPr>
          <p:cNvPr id="3" name="TextBox 2">
            <a:extLst>
              <a:ext uri="{FF2B5EF4-FFF2-40B4-BE49-F238E27FC236}">
                <a16:creationId xmlns:a16="http://schemas.microsoft.com/office/drawing/2014/main" id="{1C7310DA-95C8-499C-C096-30700479C2E2}"/>
              </a:ext>
            </a:extLst>
          </p:cNvPr>
          <p:cNvSpPr txBox="1"/>
          <p:nvPr/>
        </p:nvSpPr>
        <p:spPr>
          <a:xfrm>
            <a:off x="571501" y="1647825"/>
            <a:ext cx="11220450" cy="646331"/>
          </a:xfrm>
          <a:prstGeom prst="rect">
            <a:avLst/>
          </a:prstGeom>
          <a:noFill/>
        </p:spPr>
        <p:txBody>
          <a:bodyPr wrap="square" rtlCol="0">
            <a:spAutoFit/>
          </a:bodyPr>
          <a:lstStyle/>
          <a:p>
            <a:r>
              <a:rPr lang="en-US" dirty="0"/>
              <a:t>We discussed requirements for a national application for submitting, reviewing, and editing licenses, including talking to states about their requirements.</a:t>
            </a:r>
          </a:p>
        </p:txBody>
      </p:sp>
      <p:sp>
        <p:nvSpPr>
          <p:cNvPr id="8" name="TextBox 7">
            <a:extLst>
              <a:ext uri="{FF2B5EF4-FFF2-40B4-BE49-F238E27FC236}">
                <a16:creationId xmlns:a16="http://schemas.microsoft.com/office/drawing/2014/main" id="{AD03C7A9-2438-B9C4-F692-5B1877FCD8E6}"/>
              </a:ext>
            </a:extLst>
          </p:cNvPr>
          <p:cNvSpPr txBox="1"/>
          <p:nvPr/>
        </p:nvSpPr>
        <p:spPr>
          <a:xfrm>
            <a:off x="375649" y="2646956"/>
            <a:ext cx="5587001" cy="1815882"/>
          </a:xfrm>
          <a:prstGeom prst="rect">
            <a:avLst/>
          </a:prstGeom>
          <a:noFill/>
        </p:spPr>
        <p:txBody>
          <a:bodyPr wrap="square" rtlCol="0">
            <a:spAutoFit/>
          </a:bodyPr>
          <a:lstStyle/>
          <a:p>
            <a:r>
              <a:rPr lang="en-US" sz="1600" b="1" dirty="0"/>
              <a:t>Positives:</a:t>
            </a:r>
          </a:p>
          <a:p>
            <a:pPr marL="285750" indent="-285750">
              <a:buFontTx/>
              <a:buChar char="-"/>
            </a:pPr>
            <a:r>
              <a:rPr lang="en-US" sz="1600" dirty="0"/>
              <a:t>Close relationship with Utah team could make it integrate well with existing resources</a:t>
            </a:r>
          </a:p>
          <a:p>
            <a:pPr marL="285750" indent="-285750">
              <a:buFontTx/>
              <a:buChar char="-"/>
            </a:pPr>
            <a:r>
              <a:rPr lang="en-US" sz="1600" dirty="0"/>
              <a:t>Could solve some of the submission requirements and could give review options</a:t>
            </a:r>
          </a:p>
          <a:p>
            <a:pPr marL="285750" indent="-285750">
              <a:buFontTx/>
              <a:buChar char="-"/>
            </a:pPr>
            <a:r>
              <a:rPr lang="en-US" sz="1600" dirty="0"/>
              <a:t>Could make documentation and training easier on states since at least part of the process would be the same for everyone</a:t>
            </a:r>
          </a:p>
        </p:txBody>
      </p:sp>
      <p:sp>
        <p:nvSpPr>
          <p:cNvPr id="9" name="TextBox 8">
            <a:extLst>
              <a:ext uri="{FF2B5EF4-FFF2-40B4-BE49-F238E27FC236}">
                <a16:creationId xmlns:a16="http://schemas.microsoft.com/office/drawing/2014/main" id="{37F6D8AA-3003-BA42-73E0-C7B2CF982DE9}"/>
              </a:ext>
            </a:extLst>
          </p:cNvPr>
          <p:cNvSpPr txBox="1"/>
          <p:nvPr/>
        </p:nvSpPr>
        <p:spPr>
          <a:xfrm>
            <a:off x="6096000" y="2585580"/>
            <a:ext cx="5791200" cy="1815882"/>
          </a:xfrm>
          <a:prstGeom prst="rect">
            <a:avLst/>
          </a:prstGeom>
          <a:noFill/>
        </p:spPr>
        <p:txBody>
          <a:bodyPr wrap="square" rtlCol="0">
            <a:spAutoFit/>
          </a:bodyPr>
          <a:lstStyle/>
          <a:p>
            <a:r>
              <a:rPr lang="en-US" sz="1600" b="1" dirty="0"/>
              <a:t>Negatives:</a:t>
            </a:r>
          </a:p>
          <a:p>
            <a:pPr marL="285750" indent="-285750">
              <a:buFontTx/>
              <a:buChar char="-"/>
            </a:pPr>
            <a:r>
              <a:rPr lang="en-US" sz="1600" dirty="0"/>
              <a:t>Doesn’t solve the problem of contacting boards and no one has the resources to manage them as separate users on a national scale</a:t>
            </a:r>
          </a:p>
          <a:p>
            <a:pPr marL="285750" indent="-285750">
              <a:buFontTx/>
              <a:buChar char="-"/>
            </a:pPr>
            <a:r>
              <a:rPr lang="en-US" sz="1600" dirty="0"/>
              <a:t>For states that have existing, well-managed processes, the upload option could actually be clunkier</a:t>
            </a:r>
          </a:p>
          <a:p>
            <a:endParaRPr lang="en-US" sz="1600" dirty="0"/>
          </a:p>
        </p:txBody>
      </p:sp>
      <p:sp>
        <p:nvSpPr>
          <p:cNvPr id="10" name="TextBox 9">
            <a:extLst>
              <a:ext uri="{FF2B5EF4-FFF2-40B4-BE49-F238E27FC236}">
                <a16:creationId xmlns:a16="http://schemas.microsoft.com/office/drawing/2014/main" id="{19B20712-1EBC-5D1A-F683-190F31888B8E}"/>
              </a:ext>
            </a:extLst>
          </p:cNvPr>
          <p:cNvSpPr txBox="1"/>
          <p:nvPr/>
        </p:nvSpPr>
        <p:spPr>
          <a:xfrm>
            <a:off x="1907087" y="5479622"/>
            <a:ext cx="8377826" cy="1077218"/>
          </a:xfrm>
          <a:prstGeom prst="rect">
            <a:avLst/>
          </a:prstGeom>
          <a:noFill/>
        </p:spPr>
        <p:txBody>
          <a:bodyPr wrap="square" rtlCol="0">
            <a:spAutoFit/>
          </a:bodyPr>
          <a:lstStyle/>
          <a:p>
            <a:r>
              <a:rPr lang="en-US" sz="1600" b="1" dirty="0"/>
              <a:t>Conclusion:</a:t>
            </a:r>
          </a:p>
          <a:p>
            <a:r>
              <a:rPr lang="en-US" sz="1600" dirty="0"/>
              <a:t>Any application we could build with the scale of funding/staffing available to us could make data editing, submission, and review easier, but not solve what people have consistently told us is the biggest pain point – getting the information from the boards. </a:t>
            </a:r>
          </a:p>
        </p:txBody>
      </p:sp>
    </p:spTree>
    <p:extLst>
      <p:ext uri="{BB962C8B-B14F-4D97-AF65-F5344CB8AC3E}">
        <p14:creationId xmlns:p14="http://schemas.microsoft.com/office/powerpoint/2010/main" val="3292288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25FDD-2A30-EB9A-5597-A36CA41B21B9}"/>
              </a:ext>
            </a:extLst>
          </p:cNvPr>
          <p:cNvSpPr>
            <a:spLocks noGrp="1"/>
          </p:cNvSpPr>
          <p:nvPr>
            <p:ph type="title"/>
          </p:nvPr>
        </p:nvSpPr>
        <p:spPr/>
        <p:txBody>
          <a:bodyPr/>
          <a:lstStyle/>
          <a:p>
            <a:r>
              <a:rPr lang="en-US" dirty="0"/>
              <a:t>Discarded Ideas – </a:t>
            </a:r>
            <a:r>
              <a:rPr lang="en-US" dirty="0" err="1"/>
              <a:t>CredentialsEngine</a:t>
            </a:r>
            <a:endParaRPr lang="en-US" dirty="0"/>
          </a:p>
        </p:txBody>
      </p:sp>
      <p:sp>
        <p:nvSpPr>
          <p:cNvPr id="4" name="Date Placeholder 3">
            <a:extLst>
              <a:ext uri="{FF2B5EF4-FFF2-40B4-BE49-F238E27FC236}">
                <a16:creationId xmlns:a16="http://schemas.microsoft.com/office/drawing/2014/main" id="{7B2371E1-2291-6C8C-8F3D-A206B4F82992}"/>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41341BFA-C8D2-F97A-7686-56F337703EA8}"/>
              </a:ext>
            </a:extLst>
          </p:cNvPr>
          <p:cNvSpPr>
            <a:spLocks noGrp="1"/>
          </p:cNvSpPr>
          <p:nvPr>
            <p:ph type="sldNum" sz="quarter" idx="12"/>
          </p:nvPr>
        </p:nvSpPr>
        <p:spPr/>
        <p:txBody>
          <a:bodyPr/>
          <a:lstStyle/>
          <a:p>
            <a:fld id="{48F63A3B-78C7-47BE-AE5E-E10140E04643}" type="slidenum">
              <a:rPr lang="en-US" smtClean="0"/>
              <a:t>11</a:t>
            </a:fld>
            <a:endParaRPr lang="en-US" dirty="0"/>
          </a:p>
        </p:txBody>
      </p:sp>
      <p:sp>
        <p:nvSpPr>
          <p:cNvPr id="3" name="TextBox 2">
            <a:extLst>
              <a:ext uri="{FF2B5EF4-FFF2-40B4-BE49-F238E27FC236}">
                <a16:creationId xmlns:a16="http://schemas.microsoft.com/office/drawing/2014/main" id="{1C7310DA-95C8-499C-C096-30700479C2E2}"/>
              </a:ext>
            </a:extLst>
          </p:cNvPr>
          <p:cNvSpPr txBox="1"/>
          <p:nvPr/>
        </p:nvSpPr>
        <p:spPr>
          <a:xfrm>
            <a:off x="571501" y="1647825"/>
            <a:ext cx="11220450" cy="646331"/>
          </a:xfrm>
          <a:prstGeom prst="rect">
            <a:avLst/>
          </a:prstGeom>
          <a:noFill/>
        </p:spPr>
        <p:txBody>
          <a:bodyPr wrap="square" rtlCol="0">
            <a:spAutoFit/>
          </a:bodyPr>
          <a:lstStyle/>
          <a:p>
            <a:r>
              <a:rPr lang="en-US" dirty="0"/>
              <a:t>At ETA’s request, we discussed publishing data to </a:t>
            </a:r>
            <a:r>
              <a:rPr lang="en-US" dirty="0" err="1"/>
              <a:t>CredentialsEngine</a:t>
            </a:r>
            <a:r>
              <a:rPr lang="en-US" dirty="0"/>
              <a:t>, a non-profit provider of credentials data, to make it more widely available to the public.</a:t>
            </a:r>
          </a:p>
        </p:txBody>
      </p:sp>
      <p:sp>
        <p:nvSpPr>
          <p:cNvPr id="8" name="TextBox 7">
            <a:extLst>
              <a:ext uri="{FF2B5EF4-FFF2-40B4-BE49-F238E27FC236}">
                <a16:creationId xmlns:a16="http://schemas.microsoft.com/office/drawing/2014/main" id="{AD03C7A9-2438-B9C4-F692-5B1877FCD8E6}"/>
              </a:ext>
            </a:extLst>
          </p:cNvPr>
          <p:cNvSpPr txBox="1"/>
          <p:nvPr/>
        </p:nvSpPr>
        <p:spPr>
          <a:xfrm>
            <a:off x="375649" y="2646956"/>
            <a:ext cx="5587001" cy="1077218"/>
          </a:xfrm>
          <a:prstGeom prst="rect">
            <a:avLst/>
          </a:prstGeom>
          <a:noFill/>
        </p:spPr>
        <p:txBody>
          <a:bodyPr wrap="square" rtlCol="0">
            <a:spAutoFit/>
          </a:bodyPr>
          <a:lstStyle/>
          <a:p>
            <a:r>
              <a:rPr lang="en-US" sz="1600" b="1" dirty="0"/>
              <a:t>Positives:</a:t>
            </a:r>
          </a:p>
          <a:p>
            <a:pPr marL="285750" indent="-285750">
              <a:buFontTx/>
              <a:buChar char="-"/>
            </a:pPr>
            <a:r>
              <a:rPr lang="en-US" sz="1600" dirty="0"/>
              <a:t>Increases visibility through their partnerships and SEO</a:t>
            </a:r>
          </a:p>
          <a:p>
            <a:pPr marL="285750" indent="-285750">
              <a:buFontTx/>
              <a:buChar char="-"/>
            </a:pPr>
            <a:r>
              <a:rPr lang="en-US" sz="1600" dirty="0"/>
              <a:t>They have linkages to programs that could potentially be useful to job seekers</a:t>
            </a:r>
          </a:p>
        </p:txBody>
      </p:sp>
      <p:sp>
        <p:nvSpPr>
          <p:cNvPr id="9" name="TextBox 8">
            <a:extLst>
              <a:ext uri="{FF2B5EF4-FFF2-40B4-BE49-F238E27FC236}">
                <a16:creationId xmlns:a16="http://schemas.microsoft.com/office/drawing/2014/main" id="{37F6D8AA-3003-BA42-73E0-C7B2CF982DE9}"/>
              </a:ext>
            </a:extLst>
          </p:cNvPr>
          <p:cNvSpPr txBox="1"/>
          <p:nvPr/>
        </p:nvSpPr>
        <p:spPr>
          <a:xfrm>
            <a:off x="6096000" y="2585580"/>
            <a:ext cx="5791200" cy="2800767"/>
          </a:xfrm>
          <a:prstGeom prst="rect">
            <a:avLst/>
          </a:prstGeom>
          <a:noFill/>
        </p:spPr>
        <p:txBody>
          <a:bodyPr wrap="square" rtlCol="0">
            <a:spAutoFit/>
          </a:bodyPr>
          <a:lstStyle/>
          <a:p>
            <a:r>
              <a:rPr lang="en-US" sz="1600" b="1" dirty="0"/>
              <a:t>Negatives:</a:t>
            </a:r>
          </a:p>
          <a:p>
            <a:pPr marL="285750" indent="-285750">
              <a:buFontTx/>
              <a:buChar char="-"/>
            </a:pPr>
            <a:r>
              <a:rPr lang="en-US" sz="1600" dirty="0"/>
              <a:t>Does nothing to help with data collection since it assumes a high degree of ownership over the credential by the data submitter</a:t>
            </a:r>
          </a:p>
          <a:p>
            <a:pPr marL="285750" indent="-285750">
              <a:buFontTx/>
              <a:buChar char="-"/>
            </a:pPr>
            <a:r>
              <a:rPr lang="en-US" sz="1600" dirty="0"/>
              <a:t>Licenses cannot be deleted even for data quality reasons and they have already been created by organizations that don’t own them</a:t>
            </a:r>
          </a:p>
          <a:p>
            <a:pPr marL="285750" indent="-285750">
              <a:buFontTx/>
              <a:buChar char="-"/>
            </a:pPr>
            <a:r>
              <a:rPr lang="en-US" sz="1600" dirty="0"/>
              <a:t>Requires a much more dynamic update cycle than our current process, increasing state burden</a:t>
            </a:r>
          </a:p>
          <a:p>
            <a:pPr marL="285750" indent="-285750">
              <a:buFontTx/>
              <a:buChar char="-"/>
            </a:pPr>
            <a:r>
              <a:rPr lang="en-US" sz="1600" dirty="0"/>
              <a:t>Publishing interface is technically complex and requires IT staff to mediate</a:t>
            </a:r>
          </a:p>
          <a:p>
            <a:endParaRPr lang="en-US" sz="1600" dirty="0"/>
          </a:p>
        </p:txBody>
      </p:sp>
      <p:sp>
        <p:nvSpPr>
          <p:cNvPr id="10" name="TextBox 9">
            <a:extLst>
              <a:ext uri="{FF2B5EF4-FFF2-40B4-BE49-F238E27FC236}">
                <a16:creationId xmlns:a16="http://schemas.microsoft.com/office/drawing/2014/main" id="{19B20712-1EBC-5D1A-F683-190F31888B8E}"/>
              </a:ext>
            </a:extLst>
          </p:cNvPr>
          <p:cNvSpPr txBox="1"/>
          <p:nvPr/>
        </p:nvSpPr>
        <p:spPr>
          <a:xfrm>
            <a:off x="1907087" y="5479622"/>
            <a:ext cx="8377826" cy="1077218"/>
          </a:xfrm>
          <a:prstGeom prst="rect">
            <a:avLst/>
          </a:prstGeom>
          <a:noFill/>
        </p:spPr>
        <p:txBody>
          <a:bodyPr wrap="square" rtlCol="0">
            <a:spAutoFit/>
          </a:bodyPr>
          <a:lstStyle/>
          <a:p>
            <a:r>
              <a:rPr lang="en-US" sz="1600" b="1" dirty="0"/>
              <a:t>Conclusion:</a:t>
            </a:r>
          </a:p>
          <a:p>
            <a:r>
              <a:rPr lang="en-US" sz="1600" dirty="0"/>
              <a:t>After conversations with ETA, the data quality deterioration that would come from publishing to the platform and being unable to clear out bad records are too much of a downside to pursue this at this time</a:t>
            </a:r>
          </a:p>
        </p:txBody>
      </p:sp>
    </p:spTree>
    <p:extLst>
      <p:ext uri="{BB962C8B-B14F-4D97-AF65-F5344CB8AC3E}">
        <p14:creationId xmlns:p14="http://schemas.microsoft.com/office/powerpoint/2010/main" val="2877205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40CED-5F0A-10B6-08A6-85ED497BD5A4}"/>
              </a:ext>
            </a:extLst>
          </p:cNvPr>
          <p:cNvSpPr>
            <a:spLocks noGrp="1"/>
          </p:cNvSpPr>
          <p:nvPr>
            <p:ph type="title"/>
          </p:nvPr>
        </p:nvSpPr>
        <p:spPr/>
        <p:txBody>
          <a:bodyPr/>
          <a:lstStyle/>
          <a:p>
            <a:r>
              <a:rPr lang="en-US" dirty="0"/>
              <a:t>More Realistic Ideas</a:t>
            </a:r>
          </a:p>
        </p:txBody>
      </p:sp>
      <p:sp>
        <p:nvSpPr>
          <p:cNvPr id="3" name="Content Placeholder 2">
            <a:extLst>
              <a:ext uri="{FF2B5EF4-FFF2-40B4-BE49-F238E27FC236}">
                <a16:creationId xmlns:a16="http://schemas.microsoft.com/office/drawing/2014/main" id="{01D3B02F-5368-BE19-A218-3605B1582E9E}"/>
              </a:ext>
            </a:extLst>
          </p:cNvPr>
          <p:cNvSpPr>
            <a:spLocks noGrp="1"/>
          </p:cNvSpPr>
          <p:nvPr>
            <p:ph idx="1"/>
          </p:nvPr>
        </p:nvSpPr>
        <p:spPr>
          <a:xfrm>
            <a:off x="477671" y="1446662"/>
            <a:ext cx="11368585" cy="4851779"/>
          </a:xfrm>
        </p:spPr>
        <p:txBody>
          <a:bodyPr>
            <a:normAutofit/>
          </a:bodyPr>
          <a:lstStyle/>
          <a:p>
            <a:pPr marL="0" indent="0">
              <a:buNone/>
            </a:pPr>
            <a:r>
              <a:rPr lang="en-US" dirty="0"/>
              <a:t>Documentation and Training</a:t>
            </a:r>
          </a:p>
          <a:p>
            <a:r>
              <a:rPr lang="en-US" dirty="0"/>
              <a:t>Documentation is mostly limited to technical structure, could add process recommendations</a:t>
            </a:r>
          </a:p>
          <a:p>
            <a:r>
              <a:rPr lang="en-US" dirty="0"/>
              <a:t>Training is limited to requested one-on-one virtual meetings.  Is there a better way?</a:t>
            </a:r>
          </a:p>
          <a:p>
            <a:r>
              <a:rPr lang="en-US" dirty="0"/>
              <a:t>Reaching correct people</a:t>
            </a:r>
          </a:p>
          <a:p>
            <a:pPr marL="0" indent="0">
              <a:buNone/>
            </a:pPr>
            <a:r>
              <a:rPr lang="en-US" dirty="0"/>
              <a:t>Improvements in the submission process</a:t>
            </a:r>
          </a:p>
          <a:p>
            <a:r>
              <a:rPr lang="en-US" dirty="0"/>
              <a:t>Online interface and responsiveness</a:t>
            </a:r>
          </a:p>
          <a:p>
            <a:r>
              <a:rPr lang="en-US" dirty="0"/>
              <a:t>Better defining file types</a:t>
            </a:r>
          </a:p>
          <a:p>
            <a:endParaRPr lang="en-US" dirty="0"/>
          </a:p>
          <a:p>
            <a:endParaRPr lang="en-US" dirty="0"/>
          </a:p>
        </p:txBody>
      </p:sp>
      <p:sp>
        <p:nvSpPr>
          <p:cNvPr id="4" name="Date Placeholder 3">
            <a:extLst>
              <a:ext uri="{FF2B5EF4-FFF2-40B4-BE49-F238E27FC236}">
                <a16:creationId xmlns:a16="http://schemas.microsoft.com/office/drawing/2014/main" id="{F5961DED-D6A5-5B74-E0B8-08855C9B1EDF}"/>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99B58BF3-74E1-3BF7-6B37-4E5C235CAF2B}"/>
              </a:ext>
            </a:extLst>
          </p:cNvPr>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3778356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6D7D7-C8AE-BDE8-26A4-836F83C017CB}"/>
              </a:ext>
            </a:extLst>
          </p:cNvPr>
          <p:cNvSpPr>
            <a:spLocks noGrp="1"/>
          </p:cNvSpPr>
          <p:nvPr>
            <p:ph type="title"/>
          </p:nvPr>
        </p:nvSpPr>
        <p:spPr/>
        <p:txBody>
          <a:bodyPr/>
          <a:lstStyle/>
          <a:p>
            <a:r>
              <a:rPr lang="en-US" dirty="0"/>
              <a:t>Suggestions/Support?</a:t>
            </a:r>
          </a:p>
        </p:txBody>
      </p:sp>
      <p:sp>
        <p:nvSpPr>
          <p:cNvPr id="3" name="Content Placeholder 2">
            <a:extLst>
              <a:ext uri="{FF2B5EF4-FFF2-40B4-BE49-F238E27FC236}">
                <a16:creationId xmlns:a16="http://schemas.microsoft.com/office/drawing/2014/main" id="{E97A6FE1-1162-9F23-BA75-30BA97927E1D}"/>
              </a:ext>
            </a:extLst>
          </p:cNvPr>
          <p:cNvSpPr>
            <a:spLocks noGrp="1"/>
          </p:cNvSpPr>
          <p:nvPr>
            <p:ph idx="1"/>
          </p:nvPr>
        </p:nvSpPr>
        <p:spPr/>
        <p:txBody>
          <a:bodyPr/>
          <a:lstStyle/>
          <a:p>
            <a:r>
              <a:rPr lang="en-US" dirty="0"/>
              <a:t>What is your specific state circumstance for licensure?</a:t>
            </a:r>
          </a:p>
          <a:p>
            <a:r>
              <a:rPr lang="en-US" dirty="0"/>
              <a:t>What are state training needs?</a:t>
            </a:r>
          </a:p>
          <a:p>
            <a:r>
              <a:rPr lang="en-US" dirty="0"/>
              <a:t>What are state documentation needs?</a:t>
            </a:r>
          </a:p>
          <a:p>
            <a:r>
              <a:rPr lang="en-US" dirty="0"/>
              <a:t>What are the specific pain points for this deliverable?</a:t>
            </a:r>
          </a:p>
          <a:p>
            <a:r>
              <a:rPr lang="en-US" dirty="0"/>
              <a:t>What would make things better?</a:t>
            </a:r>
          </a:p>
        </p:txBody>
      </p:sp>
      <p:sp>
        <p:nvSpPr>
          <p:cNvPr id="4" name="Date Placeholder 3">
            <a:extLst>
              <a:ext uri="{FF2B5EF4-FFF2-40B4-BE49-F238E27FC236}">
                <a16:creationId xmlns:a16="http://schemas.microsoft.com/office/drawing/2014/main" id="{6DE7BB76-8B9E-A566-2E59-79CFF13C56ED}"/>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EC691CA1-635A-9E67-30FE-E56BEC69D1C4}"/>
              </a:ext>
            </a:extLst>
          </p:cNvPr>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1911979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Background and Timeline</a:t>
            </a:r>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2</a:t>
            </a:fld>
            <a:endParaRPr lang="en-US" dirty="0"/>
          </a:p>
        </p:txBody>
      </p:sp>
      <p:graphicFrame>
        <p:nvGraphicFramePr>
          <p:cNvPr id="3" name="Content Placeholder 2">
            <a:extLst>
              <a:ext uri="{FF2B5EF4-FFF2-40B4-BE49-F238E27FC236}">
                <a16:creationId xmlns:a16="http://schemas.microsoft.com/office/drawing/2014/main" id="{3217E529-9C50-6BD2-ABEC-D21099743B30}"/>
              </a:ext>
            </a:extLst>
          </p:cNvPr>
          <p:cNvGraphicFramePr>
            <a:graphicFrameLocks noGrp="1"/>
          </p:cNvGraphicFramePr>
          <p:nvPr>
            <p:ph idx="1"/>
            <p:extLst>
              <p:ext uri="{D42A27DB-BD31-4B8C-83A1-F6EECF244321}">
                <p14:modId xmlns:p14="http://schemas.microsoft.com/office/powerpoint/2010/main" val="964774072"/>
              </p:ext>
            </p:extLst>
          </p:nvPr>
        </p:nvGraphicFramePr>
        <p:xfrm>
          <a:off x="-131975" y="732114"/>
          <a:ext cx="10618509"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7D8605E0-ADF9-3F2B-4B4E-B4927DFE3342}"/>
              </a:ext>
            </a:extLst>
          </p:cNvPr>
          <p:cNvSpPr txBox="1"/>
          <p:nvPr/>
        </p:nvSpPr>
        <p:spPr>
          <a:xfrm>
            <a:off x="9152641" y="1439614"/>
            <a:ext cx="2667786" cy="646331"/>
          </a:xfrm>
          <a:prstGeom prst="rect">
            <a:avLst/>
          </a:prstGeom>
          <a:noFill/>
        </p:spPr>
        <p:txBody>
          <a:bodyPr wrap="square" rtlCol="0">
            <a:spAutoFit/>
          </a:bodyPr>
          <a:lstStyle/>
          <a:p>
            <a:r>
              <a:rPr lang="en-US" dirty="0"/>
              <a:t>Present: Maintenance and Seeking Improvements</a:t>
            </a:r>
          </a:p>
        </p:txBody>
      </p:sp>
      <p:sp>
        <p:nvSpPr>
          <p:cNvPr id="7" name="TextBox 6">
            <a:extLst>
              <a:ext uri="{FF2B5EF4-FFF2-40B4-BE49-F238E27FC236}">
                <a16:creationId xmlns:a16="http://schemas.microsoft.com/office/drawing/2014/main" id="{9F3DBCBA-0856-D7B5-A31B-121AAA6A642C}"/>
              </a:ext>
            </a:extLst>
          </p:cNvPr>
          <p:cNvSpPr txBox="1"/>
          <p:nvPr/>
        </p:nvSpPr>
        <p:spPr>
          <a:xfrm>
            <a:off x="6441601" y="3678694"/>
            <a:ext cx="3265111" cy="2677656"/>
          </a:xfrm>
          <a:prstGeom prst="rect">
            <a:avLst/>
          </a:prstGeom>
          <a:noFill/>
        </p:spPr>
        <p:txBody>
          <a:bodyPr wrap="square" rtlCol="0">
            <a:spAutoFit/>
          </a:bodyPr>
          <a:lstStyle/>
          <a:p>
            <a:r>
              <a:rPr lang="en-US" sz="1400" dirty="0"/>
              <a:t>Findings: </a:t>
            </a:r>
          </a:p>
          <a:p>
            <a:r>
              <a:rPr lang="en-US" sz="1400" dirty="0"/>
              <a:t>All states had data BUT…</a:t>
            </a:r>
          </a:p>
          <a:p>
            <a:pPr marL="285750" indent="-285750">
              <a:buFontTx/>
              <a:buChar char="-"/>
            </a:pPr>
            <a:r>
              <a:rPr lang="en-US" sz="1400" dirty="0"/>
              <a:t>Some was quite out of date</a:t>
            </a:r>
          </a:p>
          <a:p>
            <a:pPr marL="285750" indent="-285750">
              <a:buFontTx/>
              <a:buChar char="-"/>
            </a:pPr>
            <a:r>
              <a:rPr lang="en-US" sz="1400" dirty="0"/>
              <a:t>Many were missing licenses like teachers</a:t>
            </a:r>
          </a:p>
          <a:p>
            <a:pPr marL="285750" indent="-285750">
              <a:buFontTx/>
              <a:buChar char="-"/>
            </a:pPr>
            <a:r>
              <a:rPr lang="en-US" sz="1400" dirty="0"/>
              <a:t>The contents of the Description field were so inconsistent as to be unusable</a:t>
            </a:r>
          </a:p>
          <a:p>
            <a:pPr marL="285750" indent="-285750">
              <a:buFontTx/>
              <a:buChar char="-"/>
            </a:pPr>
            <a:r>
              <a:rPr lang="en-US" sz="1400" dirty="0"/>
              <a:t>Occupational coding was inconsistent in taxonomy, number of matches, what license was assigned to what code, and in some cases it was just incorrect</a:t>
            </a:r>
          </a:p>
        </p:txBody>
      </p:sp>
    </p:spTree>
    <p:extLst>
      <p:ext uri="{BB962C8B-B14F-4D97-AF65-F5344CB8AC3E}">
        <p14:creationId xmlns:p14="http://schemas.microsoft.com/office/powerpoint/2010/main" val="186355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Background and Timeline</a:t>
            </a:r>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3</a:t>
            </a:fld>
            <a:endParaRPr lang="en-US" dirty="0"/>
          </a:p>
        </p:txBody>
      </p:sp>
      <p:graphicFrame>
        <p:nvGraphicFramePr>
          <p:cNvPr id="3" name="Content Placeholder 2">
            <a:extLst>
              <a:ext uri="{FF2B5EF4-FFF2-40B4-BE49-F238E27FC236}">
                <a16:creationId xmlns:a16="http://schemas.microsoft.com/office/drawing/2014/main" id="{3217E529-9C50-6BD2-ABEC-D21099743B30}"/>
              </a:ext>
            </a:extLst>
          </p:cNvPr>
          <p:cNvGraphicFramePr>
            <a:graphicFrameLocks noGrp="1"/>
          </p:cNvGraphicFramePr>
          <p:nvPr>
            <p:ph idx="1"/>
          </p:nvPr>
        </p:nvGraphicFramePr>
        <p:xfrm>
          <a:off x="-131975" y="732114"/>
          <a:ext cx="10618509"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7D8605E0-ADF9-3F2B-4B4E-B4927DFE3342}"/>
              </a:ext>
            </a:extLst>
          </p:cNvPr>
          <p:cNvSpPr txBox="1"/>
          <p:nvPr/>
        </p:nvSpPr>
        <p:spPr>
          <a:xfrm>
            <a:off x="9152641" y="1439614"/>
            <a:ext cx="2667786" cy="646331"/>
          </a:xfrm>
          <a:prstGeom prst="rect">
            <a:avLst/>
          </a:prstGeom>
          <a:noFill/>
        </p:spPr>
        <p:txBody>
          <a:bodyPr wrap="square" rtlCol="0">
            <a:spAutoFit/>
          </a:bodyPr>
          <a:lstStyle/>
          <a:p>
            <a:r>
              <a:rPr lang="en-US" dirty="0"/>
              <a:t>Present: Maintenance and Seeking Improvements</a:t>
            </a:r>
          </a:p>
        </p:txBody>
      </p:sp>
      <p:sp>
        <p:nvSpPr>
          <p:cNvPr id="7" name="TextBox 6">
            <a:extLst>
              <a:ext uri="{FF2B5EF4-FFF2-40B4-BE49-F238E27FC236}">
                <a16:creationId xmlns:a16="http://schemas.microsoft.com/office/drawing/2014/main" id="{9F3DBCBA-0856-D7B5-A31B-121AAA6A642C}"/>
              </a:ext>
            </a:extLst>
          </p:cNvPr>
          <p:cNvSpPr txBox="1"/>
          <p:nvPr/>
        </p:nvSpPr>
        <p:spPr>
          <a:xfrm>
            <a:off x="5002196" y="3816233"/>
            <a:ext cx="3265111" cy="2677656"/>
          </a:xfrm>
          <a:prstGeom prst="rect">
            <a:avLst/>
          </a:prstGeom>
          <a:noFill/>
        </p:spPr>
        <p:txBody>
          <a:bodyPr wrap="square" rtlCol="0">
            <a:spAutoFit/>
          </a:bodyPr>
          <a:lstStyle/>
          <a:p>
            <a:r>
              <a:rPr lang="en-US" sz="1400" dirty="0"/>
              <a:t>Findings: </a:t>
            </a:r>
          </a:p>
          <a:p>
            <a:r>
              <a:rPr lang="en-US" sz="1400" dirty="0"/>
              <a:t>All states had data BUT…</a:t>
            </a:r>
          </a:p>
          <a:p>
            <a:pPr marL="285750" indent="-285750">
              <a:buFontTx/>
              <a:buChar char="-"/>
            </a:pPr>
            <a:r>
              <a:rPr lang="en-US" sz="1400" dirty="0"/>
              <a:t>Some was quite out of date</a:t>
            </a:r>
          </a:p>
          <a:p>
            <a:pPr marL="285750" indent="-285750">
              <a:buFontTx/>
              <a:buChar char="-"/>
            </a:pPr>
            <a:r>
              <a:rPr lang="en-US" sz="1400" dirty="0"/>
              <a:t>Many were missing licenses like teachers</a:t>
            </a:r>
          </a:p>
          <a:p>
            <a:pPr marL="285750" indent="-285750">
              <a:buFontTx/>
              <a:buChar char="-"/>
            </a:pPr>
            <a:r>
              <a:rPr lang="en-US" sz="1400" dirty="0"/>
              <a:t>The contents of the Description field were so inconsistent as to be unusable</a:t>
            </a:r>
          </a:p>
          <a:p>
            <a:pPr marL="285750" indent="-285750">
              <a:buFontTx/>
              <a:buChar char="-"/>
            </a:pPr>
            <a:r>
              <a:rPr lang="en-US" sz="1400" dirty="0"/>
              <a:t>Occupational coding was inconsistent in taxonomy, number of matches, what license was assigned to what code, and in some cases it was just incorrect</a:t>
            </a:r>
          </a:p>
        </p:txBody>
      </p:sp>
      <p:sp>
        <p:nvSpPr>
          <p:cNvPr id="8" name="TextBox 7">
            <a:extLst>
              <a:ext uri="{FF2B5EF4-FFF2-40B4-BE49-F238E27FC236}">
                <a16:creationId xmlns:a16="http://schemas.microsoft.com/office/drawing/2014/main" id="{93523870-1646-86CB-FAA7-7F646EC796CA}"/>
              </a:ext>
            </a:extLst>
          </p:cNvPr>
          <p:cNvSpPr txBox="1"/>
          <p:nvPr/>
        </p:nvSpPr>
        <p:spPr>
          <a:xfrm>
            <a:off x="8267307" y="3816233"/>
            <a:ext cx="3553120" cy="2677656"/>
          </a:xfrm>
          <a:prstGeom prst="rect">
            <a:avLst/>
          </a:prstGeom>
          <a:noFill/>
        </p:spPr>
        <p:txBody>
          <a:bodyPr wrap="square" rtlCol="0">
            <a:spAutoFit/>
          </a:bodyPr>
          <a:lstStyle/>
          <a:p>
            <a:r>
              <a:rPr lang="en-US" sz="1400" dirty="0"/>
              <a:t>Corrections: </a:t>
            </a:r>
          </a:p>
          <a:p>
            <a:endParaRPr lang="en-US" sz="1400" dirty="0"/>
          </a:p>
          <a:p>
            <a:pPr marL="285750" indent="-285750">
              <a:buFontTx/>
              <a:buChar char="-"/>
            </a:pPr>
            <a:r>
              <a:rPr lang="en-US" sz="1400" dirty="0"/>
              <a:t>Improved submission process</a:t>
            </a:r>
          </a:p>
          <a:p>
            <a:pPr marL="285750" indent="-285750">
              <a:buFontTx/>
              <a:buChar char="-"/>
            </a:pPr>
            <a:r>
              <a:rPr lang="en-US" sz="1400" dirty="0"/>
              <a:t>Compared to other data sources and manual review to identify missing licenses</a:t>
            </a:r>
          </a:p>
          <a:p>
            <a:pPr marL="285750" indent="-285750">
              <a:buFontTx/>
              <a:buChar char="-"/>
            </a:pPr>
            <a:r>
              <a:rPr lang="en-US" sz="1400" dirty="0"/>
              <a:t>Used machine learning techniques and other sources to derive values for new structured variables from existing descriptions</a:t>
            </a:r>
          </a:p>
          <a:p>
            <a:pPr marL="285750" indent="-285750">
              <a:buFontTx/>
              <a:buChar char="-"/>
            </a:pPr>
            <a:r>
              <a:rPr lang="en-US" sz="1400" dirty="0"/>
              <a:t>Centralized coding for consistency and to reduce state workload</a:t>
            </a:r>
          </a:p>
          <a:p>
            <a:pPr marL="285750" indent="-285750">
              <a:buFontTx/>
              <a:buChar char="-"/>
            </a:pPr>
            <a:endParaRPr lang="en-US" sz="1400" dirty="0"/>
          </a:p>
        </p:txBody>
      </p:sp>
    </p:spTree>
    <p:extLst>
      <p:ext uri="{BB962C8B-B14F-4D97-AF65-F5344CB8AC3E}">
        <p14:creationId xmlns:p14="http://schemas.microsoft.com/office/powerpoint/2010/main" val="3127684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Summary of 2019 Improvements</a:t>
            </a:r>
          </a:p>
        </p:txBody>
      </p:sp>
      <p:sp>
        <p:nvSpPr>
          <p:cNvPr id="3" name="Content Placeholder 2">
            <a:extLst>
              <a:ext uri="{FF2B5EF4-FFF2-40B4-BE49-F238E27FC236}">
                <a16:creationId xmlns:a16="http://schemas.microsoft.com/office/drawing/2014/main" id="{6193540C-4633-3D4B-3DF3-D2667D8FF9D3}"/>
              </a:ext>
            </a:extLst>
          </p:cNvPr>
          <p:cNvSpPr>
            <a:spLocks noGrp="1"/>
          </p:cNvSpPr>
          <p:nvPr>
            <p:ph idx="1"/>
          </p:nvPr>
        </p:nvSpPr>
        <p:spPr>
          <a:xfrm>
            <a:off x="322947" y="1610518"/>
            <a:ext cx="11319155" cy="4630026"/>
          </a:xfrm>
        </p:spPr>
        <p:txBody>
          <a:bodyPr>
            <a:normAutofit fontScale="92500" lnSpcReduction="20000"/>
          </a:bodyPr>
          <a:lstStyle/>
          <a:p>
            <a:pPr>
              <a:buFontTx/>
              <a:buChar char="-"/>
            </a:pPr>
            <a:r>
              <a:rPr lang="en-US" dirty="0"/>
              <a:t>Centralized occupational coding</a:t>
            </a:r>
          </a:p>
          <a:p>
            <a:pPr>
              <a:buFontTx/>
              <a:buChar char="-"/>
            </a:pPr>
            <a:r>
              <a:rPr lang="en-US" dirty="0"/>
              <a:t>Reviewed contents of state files against other sources (CSOR, L2W, NCSL) and commonly licensed occupations</a:t>
            </a:r>
          </a:p>
          <a:p>
            <a:pPr lvl="1">
              <a:buFontTx/>
              <a:buChar char="-"/>
            </a:pPr>
            <a:r>
              <a:rPr lang="en-US" dirty="0"/>
              <a:t>Added licenses where needed</a:t>
            </a:r>
          </a:p>
          <a:p>
            <a:pPr lvl="1">
              <a:buFontTx/>
              <a:buChar char="-"/>
            </a:pPr>
            <a:r>
              <a:rPr lang="en-US" dirty="0"/>
              <a:t>Helped assign preliminary values to descriptive variables</a:t>
            </a:r>
          </a:p>
          <a:p>
            <a:pPr>
              <a:buFontTx/>
              <a:buChar char="-"/>
            </a:pPr>
            <a:r>
              <a:rPr lang="en-US" dirty="0"/>
              <a:t>Began archiving submitted data and notes/contact people</a:t>
            </a:r>
          </a:p>
          <a:p>
            <a:pPr>
              <a:buFontTx/>
              <a:buChar char="-"/>
            </a:pPr>
            <a:r>
              <a:rPr lang="en-US" dirty="0"/>
              <a:t>Added descriptive variables to make contents more comparable between licenses </a:t>
            </a:r>
          </a:p>
          <a:p>
            <a:pPr>
              <a:buFontTx/>
              <a:buChar char="-"/>
            </a:pPr>
            <a:r>
              <a:rPr lang="en-US" dirty="0"/>
              <a:t>Collected federal licenses, license compacts, began industry-specific logic</a:t>
            </a:r>
          </a:p>
          <a:p>
            <a:pPr marL="0" indent="0">
              <a:buNone/>
            </a:pPr>
            <a:r>
              <a:rPr lang="en-US" dirty="0"/>
              <a:t>All of this improved the data quality enough to justify an overhaul of the </a:t>
            </a:r>
            <a:r>
              <a:rPr lang="en-US" dirty="0" err="1"/>
              <a:t>LicenseFinder</a:t>
            </a:r>
            <a:r>
              <a:rPr lang="en-US" dirty="0"/>
              <a:t> application, but much of the data supplied by states was still very outdated</a:t>
            </a:r>
          </a:p>
          <a:p>
            <a:pPr>
              <a:buFontTx/>
              <a:buChar char="-"/>
            </a:pPr>
            <a:endParaRPr lang="en-US" dirty="0"/>
          </a:p>
          <a:p>
            <a:pPr marL="0" indent="0">
              <a:buNone/>
            </a:pPr>
            <a:endParaRPr lang="en-US" dirty="0"/>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2966875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2020s</a:t>
            </a:r>
          </a:p>
        </p:txBody>
      </p:sp>
      <p:sp>
        <p:nvSpPr>
          <p:cNvPr id="3" name="Content Placeholder 2">
            <a:extLst>
              <a:ext uri="{FF2B5EF4-FFF2-40B4-BE49-F238E27FC236}">
                <a16:creationId xmlns:a16="http://schemas.microsoft.com/office/drawing/2014/main" id="{6193540C-4633-3D4B-3DF3-D2667D8FF9D3}"/>
              </a:ext>
            </a:extLst>
          </p:cNvPr>
          <p:cNvSpPr>
            <a:spLocks noGrp="1"/>
          </p:cNvSpPr>
          <p:nvPr>
            <p:ph idx="1"/>
          </p:nvPr>
        </p:nvSpPr>
        <p:spPr>
          <a:xfrm>
            <a:off x="462886" y="1866568"/>
            <a:ext cx="11084949" cy="4351338"/>
          </a:xfrm>
        </p:spPr>
        <p:txBody>
          <a:bodyPr>
            <a:normAutofit fontScale="70000" lnSpcReduction="20000"/>
          </a:bodyPr>
          <a:lstStyle/>
          <a:p>
            <a:r>
              <a:rPr lang="en-US" dirty="0"/>
              <a:t>With the improved </a:t>
            </a:r>
            <a:r>
              <a:rPr lang="en-US" dirty="0" err="1"/>
              <a:t>LicenseFinder</a:t>
            </a:r>
            <a:r>
              <a:rPr lang="en-US" dirty="0"/>
              <a:t> application and the rise of some partner organizations ETA started pushing for improved data submissions (</a:t>
            </a:r>
            <a:r>
              <a:rPr lang="en-US" dirty="0" err="1"/>
              <a:t>CredentialsEngine</a:t>
            </a:r>
            <a:r>
              <a:rPr lang="en-US" dirty="0"/>
              <a:t>)</a:t>
            </a:r>
          </a:p>
          <a:p>
            <a:pPr lvl="1"/>
            <a:r>
              <a:rPr lang="en-US" dirty="0"/>
              <a:t>TEGL now has a specific date annually for submission</a:t>
            </a:r>
          </a:p>
          <a:p>
            <a:pPr lvl="1"/>
            <a:r>
              <a:rPr lang="en-US" dirty="0"/>
              <a:t>Regional program staff actively advocate for it</a:t>
            </a:r>
          </a:p>
          <a:p>
            <a:r>
              <a:rPr lang="en-US" dirty="0"/>
              <a:t>Internal automation improvements to how data is validated and merged</a:t>
            </a:r>
          </a:p>
          <a:p>
            <a:pPr lvl="1"/>
            <a:r>
              <a:rPr lang="en-US" dirty="0"/>
              <a:t>More reliable</a:t>
            </a:r>
          </a:p>
          <a:p>
            <a:pPr lvl="1"/>
            <a:r>
              <a:rPr lang="en-US" dirty="0"/>
              <a:t>Faster, since we’re now processing 20+ state submissions in sequence</a:t>
            </a:r>
          </a:p>
          <a:p>
            <a:pPr lvl="1"/>
            <a:r>
              <a:rPr lang="en-US" dirty="0"/>
              <a:t>Better documented in case of turnover or cross training</a:t>
            </a:r>
          </a:p>
          <a:p>
            <a:r>
              <a:rPr lang="en-US" dirty="0"/>
              <a:t>Began internal application for review/analysis</a:t>
            </a:r>
          </a:p>
          <a:p>
            <a:pPr lvl="1"/>
            <a:r>
              <a:rPr lang="en-US" dirty="0"/>
              <a:t>Allows easier checks and display of licenses across states for coverage and data quality</a:t>
            </a:r>
          </a:p>
          <a:p>
            <a:pPr lvl="1"/>
            <a:r>
              <a:rPr lang="en-US" dirty="0"/>
              <a:t>Could enable editing in app for modifications between submissions by COS or other LMI staff</a:t>
            </a:r>
          </a:p>
          <a:p>
            <a:endParaRPr lang="en-US" dirty="0"/>
          </a:p>
          <a:p>
            <a:endParaRPr lang="en-US" dirty="0"/>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2126860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2B1E8-E4CF-ECAC-B710-03061C5CA783}"/>
              </a:ext>
            </a:extLst>
          </p:cNvPr>
          <p:cNvSpPr>
            <a:spLocks noGrp="1"/>
          </p:cNvSpPr>
          <p:nvPr>
            <p:ph type="title"/>
          </p:nvPr>
        </p:nvSpPr>
        <p:spPr/>
        <p:txBody>
          <a:bodyPr/>
          <a:lstStyle/>
          <a:p>
            <a:r>
              <a:rPr lang="en-US" dirty="0"/>
              <a:t>Publication</a:t>
            </a:r>
          </a:p>
        </p:txBody>
      </p:sp>
      <p:sp>
        <p:nvSpPr>
          <p:cNvPr id="4" name="Date Placeholder 3">
            <a:extLst>
              <a:ext uri="{FF2B5EF4-FFF2-40B4-BE49-F238E27FC236}">
                <a16:creationId xmlns:a16="http://schemas.microsoft.com/office/drawing/2014/main" id="{848E481F-9638-BF93-7ADD-2557CF99FE80}"/>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1D098F3F-24DC-EEB4-5DC0-012D64BAAA04}"/>
              </a:ext>
            </a:extLst>
          </p:cNvPr>
          <p:cNvSpPr>
            <a:spLocks noGrp="1"/>
          </p:cNvSpPr>
          <p:nvPr>
            <p:ph type="sldNum" sz="quarter" idx="12"/>
          </p:nvPr>
        </p:nvSpPr>
        <p:spPr/>
        <p:txBody>
          <a:bodyPr/>
          <a:lstStyle/>
          <a:p>
            <a:fld id="{48F63A3B-78C7-47BE-AE5E-E10140E04643}" type="slidenum">
              <a:rPr lang="en-US" smtClean="0"/>
              <a:t>6</a:t>
            </a:fld>
            <a:endParaRPr lang="en-US" dirty="0"/>
          </a:p>
        </p:txBody>
      </p:sp>
      <p:sp>
        <p:nvSpPr>
          <p:cNvPr id="3" name="TextBox 2">
            <a:extLst>
              <a:ext uri="{FF2B5EF4-FFF2-40B4-BE49-F238E27FC236}">
                <a16:creationId xmlns:a16="http://schemas.microsoft.com/office/drawing/2014/main" id="{51417B62-A6EF-3891-F69D-EE89FBE956E1}"/>
              </a:ext>
            </a:extLst>
          </p:cNvPr>
          <p:cNvSpPr txBox="1"/>
          <p:nvPr/>
        </p:nvSpPr>
        <p:spPr>
          <a:xfrm>
            <a:off x="139593" y="608011"/>
            <a:ext cx="4456907" cy="3046988"/>
          </a:xfrm>
          <a:prstGeom prst="rect">
            <a:avLst/>
          </a:prstGeom>
          <a:noFill/>
        </p:spPr>
        <p:txBody>
          <a:bodyPr wrap="square" rtlCol="0">
            <a:spAutoFit/>
          </a:bodyPr>
          <a:lstStyle/>
          <a:p>
            <a:r>
              <a:rPr lang="en-US" sz="2400" dirty="0">
                <a:hlinkClick r:id="rId3"/>
              </a:rPr>
              <a:t>LINK</a:t>
            </a:r>
            <a:endParaRPr lang="en-US" sz="2400" dirty="0"/>
          </a:p>
          <a:p>
            <a:endParaRPr lang="en-US" sz="2400" dirty="0">
              <a:highlight>
                <a:srgbClr val="FFFF00"/>
              </a:highlight>
            </a:endParaRPr>
          </a:p>
          <a:p>
            <a:pPr marL="285750" indent="-285750">
              <a:buFont typeface="Arial" panose="020B0604020202020204" pitchFamily="34" charset="0"/>
              <a:buChar char="•"/>
            </a:pPr>
            <a:r>
              <a:rPr lang="en-US" sz="1600" dirty="0"/>
              <a:t>In terms of page views, the License Finder consistently gets about 40,000 monthly hits</a:t>
            </a:r>
          </a:p>
          <a:p>
            <a:pPr marL="285750" indent="-285750">
              <a:buFont typeface="Arial" panose="020B0604020202020204" pitchFamily="34" charset="0"/>
              <a:buChar char="•"/>
            </a:pPr>
            <a:r>
              <a:rPr lang="en-US" sz="1600" dirty="0"/>
              <a:t>For </a:t>
            </a:r>
            <a:r>
              <a:rPr lang="en-US" sz="1600" dirty="0" err="1"/>
              <a:t>CareerOneStop</a:t>
            </a:r>
            <a:r>
              <a:rPr lang="en-US" sz="1600" dirty="0"/>
              <a:t>, this is on the smaller side (the biggest tool Interest Assessment gets 1.6 million a month)</a:t>
            </a:r>
          </a:p>
          <a:p>
            <a:pPr marL="285750" indent="-285750">
              <a:buFont typeface="Arial" panose="020B0604020202020204" pitchFamily="34" charset="0"/>
              <a:buChar char="•"/>
            </a:pPr>
            <a:r>
              <a:rPr lang="en-US" sz="1600" dirty="0"/>
              <a:t>The data is also integrated into state, private, and ONET websites via API, so actual visibility of the data is much higher viewed alongside occupational profiles</a:t>
            </a:r>
          </a:p>
        </p:txBody>
      </p:sp>
      <p:pic>
        <p:nvPicPr>
          <p:cNvPr id="7" name="Picture 6">
            <a:extLst>
              <a:ext uri="{FF2B5EF4-FFF2-40B4-BE49-F238E27FC236}">
                <a16:creationId xmlns:a16="http://schemas.microsoft.com/office/drawing/2014/main" id="{8FB69463-82DA-2563-48E6-873E687A0356}"/>
              </a:ext>
            </a:extLst>
          </p:cNvPr>
          <p:cNvPicPr>
            <a:picLocks noChangeAspect="1"/>
          </p:cNvPicPr>
          <p:nvPr/>
        </p:nvPicPr>
        <p:blipFill>
          <a:blip r:embed="rId4"/>
          <a:stretch>
            <a:fillRect/>
          </a:stretch>
        </p:blipFill>
        <p:spPr>
          <a:xfrm>
            <a:off x="4868069" y="965199"/>
            <a:ext cx="6831781" cy="5641976"/>
          </a:xfrm>
          <a:prstGeom prst="rect">
            <a:avLst/>
          </a:prstGeom>
        </p:spPr>
      </p:pic>
      <p:graphicFrame>
        <p:nvGraphicFramePr>
          <p:cNvPr id="5" name="Chart 4">
            <a:extLst>
              <a:ext uri="{FF2B5EF4-FFF2-40B4-BE49-F238E27FC236}">
                <a16:creationId xmlns:a16="http://schemas.microsoft.com/office/drawing/2014/main" id="{D283C1FB-DAA5-67ED-D2FB-E48AC12CCE75}"/>
              </a:ext>
            </a:extLst>
          </p:cNvPr>
          <p:cNvGraphicFramePr>
            <a:graphicFrameLocks/>
          </p:cNvGraphicFramePr>
          <p:nvPr>
            <p:extLst>
              <p:ext uri="{D42A27DB-BD31-4B8C-83A1-F6EECF244321}">
                <p14:modId xmlns:p14="http://schemas.microsoft.com/office/powerpoint/2010/main" val="651282145"/>
              </p:ext>
            </p:extLst>
          </p:nvPr>
        </p:nvGraphicFramePr>
        <p:xfrm>
          <a:off x="70538" y="3652398"/>
          <a:ext cx="4572000" cy="300071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12167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42E7-573A-795E-88D8-2533F3A5C112}"/>
              </a:ext>
            </a:extLst>
          </p:cNvPr>
          <p:cNvSpPr>
            <a:spLocks noGrp="1"/>
          </p:cNvSpPr>
          <p:nvPr>
            <p:ph type="title"/>
          </p:nvPr>
        </p:nvSpPr>
        <p:spPr/>
        <p:txBody>
          <a:bodyPr/>
          <a:lstStyle/>
          <a:p>
            <a:r>
              <a:rPr lang="en-US" dirty="0"/>
              <a:t>Collection Methods</a:t>
            </a:r>
          </a:p>
        </p:txBody>
      </p:sp>
      <p:graphicFrame>
        <p:nvGraphicFramePr>
          <p:cNvPr id="9" name="Content Placeholder 8">
            <a:extLst>
              <a:ext uri="{FF2B5EF4-FFF2-40B4-BE49-F238E27FC236}">
                <a16:creationId xmlns:a16="http://schemas.microsoft.com/office/drawing/2014/main" id="{B1526CB0-B1C9-F741-0F82-70D3746FAA99}"/>
              </a:ext>
            </a:extLst>
          </p:cNvPr>
          <p:cNvGraphicFramePr>
            <a:graphicFrameLocks noGrp="1"/>
          </p:cNvGraphicFramePr>
          <p:nvPr>
            <p:ph idx="1"/>
            <p:extLst>
              <p:ext uri="{D42A27DB-BD31-4B8C-83A1-F6EECF244321}">
                <p14:modId xmlns:p14="http://schemas.microsoft.com/office/powerpoint/2010/main" val="3151751441"/>
              </p:ext>
            </p:extLst>
          </p:nvPr>
        </p:nvGraphicFramePr>
        <p:xfrm>
          <a:off x="538162" y="1304925"/>
          <a:ext cx="4957763" cy="5051425"/>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2D6611A5-96F4-E520-6B76-F8F1074A9346}"/>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FEE58D18-57F0-CBA5-F3EE-65C2E5D09C6B}"/>
              </a:ext>
            </a:extLst>
          </p:cNvPr>
          <p:cNvSpPr>
            <a:spLocks noGrp="1"/>
          </p:cNvSpPr>
          <p:nvPr>
            <p:ph type="sldNum" sz="quarter" idx="12"/>
          </p:nvPr>
        </p:nvSpPr>
        <p:spPr/>
        <p:txBody>
          <a:bodyPr/>
          <a:lstStyle/>
          <a:p>
            <a:fld id="{48F63A3B-78C7-47BE-AE5E-E10140E04643}" type="slidenum">
              <a:rPr lang="en-US" smtClean="0"/>
              <a:t>7</a:t>
            </a:fld>
            <a:endParaRPr lang="en-US" dirty="0"/>
          </a:p>
        </p:txBody>
      </p:sp>
      <p:sp>
        <p:nvSpPr>
          <p:cNvPr id="10" name="TextBox 9">
            <a:extLst>
              <a:ext uri="{FF2B5EF4-FFF2-40B4-BE49-F238E27FC236}">
                <a16:creationId xmlns:a16="http://schemas.microsoft.com/office/drawing/2014/main" id="{8A6DEC06-8C51-7DB3-2696-3497F7DFEB52}"/>
              </a:ext>
            </a:extLst>
          </p:cNvPr>
          <p:cNvSpPr txBox="1"/>
          <p:nvPr/>
        </p:nvSpPr>
        <p:spPr>
          <a:xfrm>
            <a:off x="3157538" y="5984915"/>
            <a:ext cx="2638425" cy="369332"/>
          </a:xfrm>
          <a:prstGeom prst="rect">
            <a:avLst/>
          </a:prstGeom>
          <a:noFill/>
        </p:spPr>
        <p:txBody>
          <a:bodyPr wrap="square" rtlCol="0">
            <a:spAutoFit/>
          </a:bodyPr>
          <a:lstStyle/>
          <a:p>
            <a:r>
              <a:rPr lang="en-US" dirty="0"/>
              <a:t>More Administrative     &gt;</a:t>
            </a:r>
          </a:p>
        </p:txBody>
      </p:sp>
      <p:sp>
        <p:nvSpPr>
          <p:cNvPr id="11" name="TextBox 10">
            <a:extLst>
              <a:ext uri="{FF2B5EF4-FFF2-40B4-BE49-F238E27FC236}">
                <a16:creationId xmlns:a16="http://schemas.microsoft.com/office/drawing/2014/main" id="{738F354C-7C71-AE01-0053-C4356EB460A8}"/>
              </a:ext>
            </a:extLst>
          </p:cNvPr>
          <p:cNvSpPr txBox="1"/>
          <p:nvPr/>
        </p:nvSpPr>
        <p:spPr>
          <a:xfrm rot="16200000">
            <a:off x="-296345" y="2439471"/>
            <a:ext cx="2638425" cy="369332"/>
          </a:xfrm>
          <a:prstGeom prst="rect">
            <a:avLst/>
          </a:prstGeom>
          <a:noFill/>
        </p:spPr>
        <p:txBody>
          <a:bodyPr wrap="square" rtlCol="0">
            <a:spAutoFit/>
          </a:bodyPr>
          <a:lstStyle/>
          <a:p>
            <a:r>
              <a:rPr lang="en-US" dirty="0"/>
              <a:t>More Technical     &gt;</a:t>
            </a:r>
          </a:p>
        </p:txBody>
      </p:sp>
      <p:sp>
        <p:nvSpPr>
          <p:cNvPr id="12" name="TextBox 11">
            <a:extLst>
              <a:ext uri="{FF2B5EF4-FFF2-40B4-BE49-F238E27FC236}">
                <a16:creationId xmlns:a16="http://schemas.microsoft.com/office/drawing/2014/main" id="{F0DC7246-E2AB-FB67-4DC7-5F80934F3D70}"/>
              </a:ext>
            </a:extLst>
          </p:cNvPr>
          <p:cNvSpPr txBox="1"/>
          <p:nvPr/>
        </p:nvSpPr>
        <p:spPr>
          <a:xfrm>
            <a:off x="6096000" y="1304924"/>
            <a:ext cx="5781675" cy="5632311"/>
          </a:xfrm>
          <a:prstGeom prst="rect">
            <a:avLst/>
          </a:prstGeom>
          <a:noFill/>
        </p:spPr>
        <p:txBody>
          <a:bodyPr wrap="square" rtlCol="0">
            <a:spAutoFit/>
          </a:bodyPr>
          <a:lstStyle/>
          <a:p>
            <a:r>
              <a:rPr lang="en-US" dirty="0"/>
              <a:t>Every single state, department, and board has different ways of managing licensure</a:t>
            </a:r>
          </a:p>
          <a:p>
            <a:pPr marL="285750" indent="-285750">
              <a:buFontTx/>
              <a:buChar char="-"/>
            </a:pPr>
            <a:r>
              <a:rPr lang="en-US" b="1" dirty="0"/>
              <a:t>Most delegate responsibility for licensure requirements to a board of experts for each occupation</a:t>
            </a:r>
          </a:p>
          <a:p>
            <a:pPr marL="285750" indent="-285750">
              <a:buFontTx/>
              <a:buChar char="-"/>
            </a:pPr>
            <a:r>
              <a:rPr lang="en-US" dirty="0"/>
              <a:t>Boards can be numerous and not well-staffed or not staffed throughout the year</a:t>
            </a:r>
          </a:p>
          <a:p>
            <a:pPr marL="285750" indent="-285750">
              <a:buFontTx/>
              <a:buChar char="-"/>
            </a:pPr>
            <a:r>
              <a:rPr lang="en-US" dirty="0"/>
              <a:t>The amount of detail in state statute granting that authority varies widely</a:t>
            </a:r>
          </a:p>
          <a:p>
            <a:pPr marL="285750" indent="-285750">
              <a:buFontTx/>
              <a:buChar char="-"/>
            </a:pPr>
            <a:r>
              <a:rPr lang="en-US" dirty="0"/>
              <a:t>The Departments responsible for supporting boards and licensees are inconsistent from state to state</a:t>
            </a:r>
          </a:p>
          <a:p>
            <a:pPr marL="285750" indent="-285750">
              <a:buFontTx/>
              <a:buChar char="-"/>
            </a:pPr>
            <a:r>
              <a:rPr lang="en-US" dirty="0"/>
              <a:t>The information available to applicants varies widely – online portals, pdf documentation, license lookup</a:t>
            </a:r>
          </a:p>
          <a:p>
            <a:pPr marL="285750" indent="-285750">
              <a:buFontTx/>
              <a:buChar char="-"/>
            </a:pPr>
            <a:r>
              <a:rPr lang="en-US" dirty="0"/>
              <a:t>Some states have invested in centralizing information about or administration of licensure but most have not</a:t>
            </a:r>
          </a:p>
          <a:p>
            <a:pPr marL="285750" indent="-285750">
              <a:buFontTx/>
              <a:buChar char="-"/>
            </a:pPr>
            <a:r>
              <a:rPr lang="en-US" dirty="0"/>
              <a:t>Some have partially centralized licensure</a:t>
            </a:r>
          </a:p>
          <a:p>
            <a:pPr marL="285750" indent="-285750">
              <a:buFontTx/>
              <a:buChar char="-"/>
            </a:pPr>
            <a:endParaRPr lang="en-US" dirty="0"/>
          </a:p>
          <a:p>
            <a:r>
              <a:rPr lang="en-US" dirty="0"/>
              <a:t>States where the administrative side is more standardized – a central licensure department, consistent state statute language – can use less labor-intensive methods of data collection by LMI</a:t>
            </a:r>
          </a:p>
        </p:txBody>
      </p:sp>
    </p:spTree>
    <p:extLst>
      <p:ext uri="{BB962C8B-B14F-4D97-AF65-F5344CB8AC3E}">
        <p14:creationId xmlns:p14="http://schemas.microsoft.com/office/powerpoint/2010/main" val="4032720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25FDD-2A30-EB9A-5597-A36CA41B21B9}"/>
              </a:ext>
            </a:extLst>
          </p:cNvPr>
          <p:cNvSpPr>
            <a:spLocks noGrp="1"/>
          </p:cNvSpPr>
          <p:nvPr>
            <p:ph type="title"/>
          </p:nvPr>
        </p:nvSpPr>
        <p:spPr/>
        <p:txBody>
          <a:bodyPr/>
          <a:lstStyle/>
          <a:p>
            <a:r>
              <a:rPr lang="en-US" dirty="0"/>
              <a:t>Discarded Ideas – North Carolina Application</a:t>
            </a:r>
          </a:p>
        </p:txBody>
      </p:sp>
      <p:sp>
        <p:nvSpPr>
          <p:cNvPr id="4" name="Date Placeholder 3">
            <a:extLst>
              <a:ext uri="{FF2B5EF4-FFF2-40B4-BE49-F238E27FC236}">
                <a16:creationId xmlns:a16="http://schemas.microsoft.com/office/drawing/2014/main" id="{7B2371E1-2291-6C8C-8F3D-A206B4F82992}"/>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41341BFA-C8D2-F97A-7686-56F337703EA8}"/>
              </a:ext>
            </a:extLst>
          </p:cNvPr>
          <p:cNvSpPr>
            <a:spLocks noGrp="1"/>
          </p:cNvSpPr>
          <p:nvPr>
            <p:ph type="sldNum" sz="quarter" idx="12"/>
          </p:nvPr>
        </p:nvSpPr>
        <p:spPr/>
        <p:txBody>
          <a:bodyPr/>
          <a:lstStyle/>
          <a:p>
            <a:fld id="{48F63A3B-78C7-47BE-AE5E-E10140E04643}" type="slidenum">
              <a:rPr lang="en-US" smtClean="0"/>
              <a:t>8</a:t>
            </a:fld>
            <a:endParaRPr lang="en-US" dirty="0"/>
          </a:p>
        </p:txBody>
      </p:sp>
      <p:sp>
        <p:nvSpPr>
          <p:cNvPr id="3" name="TextBox 2">
            <a:extLst>
              <a:ext uri="{FF2B5EF4-FFF2-40B4-BE49-F238E27FC236}">
                <a16:creationId xmlns:a16="http://schemas.microsoft.com/office/drawing/2014/main" id="{1C7310DA-95C8-499C-C096-30700479C2E2}"/>
              </a:ext>
            </a:extLst>
          </p:cNvPr>
          <p:cNvSpPr txBox="1"/>
          <p:nvPr/>
        </p:nvSpPr>
        <p:spPr>
          <a:xfrm>
            <a:off x="571501" y="1647825"/>
            <a:ext cx="11220450" cy="646331"/>
          </a:xfrm>
          <a:prstGeom prst="rect">
            <a:avLst/>
          </a:prstGeom>
          <a:noFill/>
        </p:spPr>
        <p:txBody>
          <a:bodyPr wrap="square" rtlCol="0">
            <a:spAutoFit/>
          </a:bodyPr>
          <a:lstStyle/>
          <a:p>
            <a:r>
              <a:rPr lang="en-US" dirty="0"/>
              <a:t>ARC Member state North Carolina developed an application for managing occupational license updates.  We investigated if the code could be made available to other states.</a:t>
            </a:r>
          </a:p>
        </p:txBody>
      </p:sp>
      <p:sp>
        <p:nvSpPr>
          <p:cNvPr id="8" name="TextBox 7">
            <a:extLst>
              <a:ext uri="{FF2B5EF4-FFF2-40B4-BE49-F238E27FC236}">
                <a16:creationId xmlns:a16="http://schemas.microsoft.com/office/drawing/2014/main" id="{AD03C7A9-2438-B9C4-F692-5B1877FCD8E6}"/>
              </a:ext>
            </a:extLst>
          </p:cNvPr>
          <p:cNvSpPr txBox="1"/>
          <p:nvPr/>
        </p:nvSpPr>
        <p:spPr>
          <a:xfrm>
            <a:off x="375649" y="2646956"/>
            <a:ext cx="5587001" cy="1323439"/>
          </a:xfrm>
          <a:prstGeom prst="rect">
            <a:avLst/>
          </a:prstGeom>
          <a:noFill/>
        </p:spPr>
        <p:txBody>
          <a:bodyPr wrap="square" rtlCol="0">
            <a:spAutoFit/>
          </a:bodyPr>
          <a:lstStyle/>
          <a:p>
            <a:r>
              <a:rPr lang="en-US" sz="1600" b="1" dirty="0"/>
              <a:t>Positives:</a:t>
            </a:r>
          </a:p>
          <a:p>
            <a:pPr marL="285750" indent="-285750">
              <a:buFontTx/>
              <a:buChar char="-"/>
            </a:pPr>
            <a:r>
              <a:rPr lang="en-US" sz="1600" dirty="0"/>
              <a:t>Well-designed with a lot of data quality checks built in</a:t>
            </a:r>
          </a:p>
          <a:p>
            <a:pPr marL="285750" indent="-285750">
              <a:buFontTx/>
              <a:buChar char="-"/>
            </a:pPr>
            <a:r>
              <a:rPr lang="en-US" sz="1600" dirty="0"/>
              <a:t>Field-tested and liked by LMI staff</a:t>
            </a:r>
          </a:p>
          <a:p>
            <a:pPr marL="285750" indent="-285750">
              <a:buFontTx/>
              <a:buChar char="-"/>
            </a:pPr>
            <a:r>
              <a:rPr lang="en-US" sz="1600" dirty="0"/>
              <a:t>Manages relationships with disparate license boards well</a:t>
            </a:r>
          </a:p>
          <a:p>
            <a:pPr marL="285750" indent="-285750">
              <a:buFontTx/>
              <a:buChar char="-"/>
            </a:pPr>
            <a:r>
              <a:rPr lang="en-US" sz="1600" dirty="0"/>
              <a:t>North Carolina has shared applications before with success</a:t>
            </a:r>
          </a:p>
        </p:txBody>
      </p:sp>
      <p:sp>
        <p:nvSpPr>
          <p:cNvPr id="9" name="TextBox 8">
            <a:extLst>
              <a:ext uri="{FF2B5EF4-FFF2-40B4-BE49-F238E27FC236}">
                <a16:creationId xmlns:a16="http://schemas.microsoft.com/office/drawing/2014/main" id="{37F6D8AA-3003-BA42-73E0-C7B2CF982DE9}"/>
              </a:ext>
            </a:extLst>
          </p:cNvPr>
          <p:cNvSpPr txBox="1"/>
          <p:nvPr/>
        </p:nvSpPr>
        <p:spPr>
          <a:xfrm>
            <a:off x="6096000" y="2585580"/>
            <a:ext cx="5791200" cy="2800767"/>
          </a:xfrm>
          <a:prstGeom prst="rect">
            <a:avLst/>
          </a:prstGeom>
          <a:noFill/>
        </p:spPr>
        <p:txBody>
          <a:bodyPr wrap="square" rtlCol="0">
            <a:spAutoFit/>
          </a:bodyPr>
          <a:lstStyle/>
          <a:p>
            <a:r>
              <a:rPr lang="en-US" sz="1600" b="1" dirty="0"/>
              <a:t>Negatives:</a:t>
            </a:r>
          </a:p>
          <a:p>
            <a:pPr marL="285750" indent="-285750">
              <a:buFontTx/>
              <a:buChar char="-"/>
            </a:pPr>
            <a:r>
              <a:rPr lang="en-US" sz="1600" dirty="0"/>
              <a:t>North Carolina has state statute requiring boards to share this information with LMI office annually, many states do not</a:t>
            </a:r>
          </a:p>
          <a:p>
            <a:pPr marL="285750" indent="-285750">
              <a:buFontTx/>
              <a:buChar char="-"/>
            </a:pPr>
            <a:r>
              <a:rPr lang="en-US" sz="1600" dirty="0"/>
              <a:t>The software was developed within a particular IT environment and couldn’t be easily implemented in every state</a:t>
            </a:r>
          </a:p>
          <a:p>
            <a:pPr marL="285750" indent="-285750">
              <a:buFontTx/>
              <a:buChar char="-"/>
            </a:pPr>
            <a:r>
              <a:rPr lang="en-US" sz="1600" dirty="0"/>
              <a:t>A lot of what it manages is communication with boards – there are approvals and toggles from the LMI staff for edits from Board staff.  That’s still a lot of management of users and interactions and couldn’t scale nationally</a:t>
            </a:r>
          </a:p>
          <a:p>
            <a:pPr marL="285750" indent="-285750">
              <a:buFontTx/>
              <a:buChar char="-"/>
            </a:pPr>
            <a:r>
              <a:rPr lang="en-US" sz="1600" dirty="0"/>
              <a:t>There are 2-3 LMI staff people involved in the project, time and redundancy a lot of states don’t have</a:t>
            </a:r>
          </a:p>
        </p:txBody>
      </p:sp>
      <p:sp>
        <p:nvSpPr>
          <p:cNvPr id="10" name="TextBox 9">
            <a:extLst>
              <a:ext uri="{FF2B5EF4-FFF2-40B4-BE49-F238E27FC236}">
                <a16:creationId xmlns:a16="http://schemas.microsoft.com/office/drawing/2014/main" id="{19B20712-1EBC-5D1A-F683-190F31888B8E}"/>
              </a:ext>
            </a:extLst>
          </p:cNvPr>
          <p:cNvSpPr txBox="1"/>
          <p:nvPr/>
        </p:nvSpPr>
        <p:spPr>
          <a:xfrm>
            <a:off x="1907087" y="5479622"/>
            <a:ext cx="8377826" cy="830997"/>
          </a:xfrm>
          <a:prstGeom prst="rect">
            <a:avLst/>
          </a:prstGeom>
          <a:noFill/>
        </p:spPr>
        <p:txBody>
          <a:bodyPr wrap="square" rtlCol="0">
            <a:spAutoFit/>
          </a:bodyPr>
          <a:lstStyle/>
          <a:p>
            <a:r>
              <a:rPr lang="en-US" sz="1600" b="1" dirty="0"/>
              <a:t>Conclusion:</a:t>
            </a:r>
          </a:p>
          <a:p>
            <a:r>
              <a:rPr lang="en-US" sz="1600" dirty="0"/>
              <a:t>We don’t have the resources to maintain something like this on a national scale and most states don’t have the resources or mandate to do it themselves</a:t>
            </a:r>
          </a:p>
        </p:txBody>
      </p:sp>
    </p:spTree>
    <p:extLst>
      <p:ext uri="{BB962C8B-B14F-4D97-AF65-F5344CB8AC3E}">
        <p14:creationId xmlns:p14="http://schemas.microsoft.com/office/powerpoint/2010/main" val="253743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25FDD-2A30-EB9A-5597-A36CA41B21B9}"/>
              </a:ext>
            </a:extLst>
          </p:cNvPr>
          <p:cNvSpPr>
            <a:spLocks noGrp="1"/>
          </p:cNvSpPr>
          <p:nvPr>
            <p:ph type="title"/>
          </p:nvPr>
        </p:nvSpPr>
        <p:spPr/>
        <p:txBody>
          <a:bodyPr/>
          <a:lstStyle/>
          <a:p>
            <a:r>
              <a:rPr lang="en-US" dirty="0"/>
              <a:t>Discarded Ideas – Scraping State Data</a:t>
            </a:r>
          </a:p>
        </p:txBody>
      </p:sp>
      <p:sp>
        <p:nvSpPr>
          <p:cNvPr id="4" name="Date Placeholder 3">
            <a:extLst>
              <a:ext uri="{FF2B5EF4-FFF2-40B4-BE49-F238E27FC236}">
                <a16:creationId xmlns:a16="http://schemas.microsoft.com/office/drawing/2014/main" id="{7B2371E1-2291-6C8C-8F3D-A206B4F82992}"/>
              </a:ext>
            </a:extLst>
          </p:cNvPr>
          <p:cNvSpPr>
            <a:spLocks noGrp="1"/>
          </p:cNvSpPr>
          <p:nvPr>
            <p:ph type="dt" sz="half" idx="10"/>
          </p:nvPr>
        </p:nvSpPr>
        <p:spPr/>
        <p:txBody>
          <a:bodyPr/>
          <a:lstStyle/>
          <a:p>
            <a:fld id="{824D5D47-1752-4D84-8BFB-C2F71A34C932}" type="datetime1">
              <a:rPr lang="en-US" smtClean="0"/>
              <a:t>10/15/2024</a:t>
            </a:fld>
            <a:endParaRPr lang="en-US" dirty="0"/>
          </a:p>
        </p:txBody>
      </p:sp>
      <p:sp>
        <p:nvSpPr>
          <p:cNvPr id="6" name="Slide Number Placeholder 5">
            <a:extLst>
              <a:ext uri="{FF2B5EF4-FFF2-40B4-BE49-F238E27FC236}">
                <a16:creationId xmlns:a16="http://schemas.microsoft.com/office/drawing/2014/main" id="{41341BFA-C8D2-F97A-7686-56F337703EA8}"/>
              </a:ext>
            </a:extLst>
          </p:cNvPr>
          <p:cNvSpPr>
            <a:spLocks noGrp="1"/>
          </p:cNvSpPr>
          <p:nvPr>
            <p:ph type="sldNum" sz="quarter" idx="12"/>
          </p:nvPr>
        </p:nvSpPr>
        <p:spPr/>
        <p:txBody>
          <a:bodyPr/>
          <a:lstStyle/>
          <a:p>
            <a:fld id="{48F63A3B-78C7-47BE-AE5E-E10140E04643}" type="slidenum">
              <a:rPr lang="en-US" smtClean="0"/>
              <a:t>9</a:t>
            </a:fld>
            <a:endParaRPr lang="en-US" dirty="0"/>
          </a:p>
        </p:txBody>
      </p:sp>
      <p:sp>
        <p:nvSpPr>
          <p:cNvPr id="3" name="TextBox 2">
            <a:extLst>
              <a:ext uri="{FF2B5EF4-FFF2-40B4-BE49-F238E27FC236}">
                <a16:creationId xmlns:a16="http://schemas.microsoft.com/office/drawing/2014/main" id="{1C7310DA-95C8-499C-C096-30700479C2E2}"/>
              </a:ext>
            </a:extLst>
          </p:cNvPr>
          <p:cNvSpPr txBox="1"/>
          <p:nvPr/>
        </p:nvSpPr>
        <p:spPr>
          <a:xfrm>
            <a:off x="571501" y="1647825"/>
            <a:ext cx="11220450" cy="646331"/>
          </a:xfrm>
          <a:prstGeom prst="rect">
            <a:avLst/>
          </a:prstGeom>
          <a:noFill/>
        </p:spPr>
        <p:txBody>
          <a:bodyPr wrap="square" rtlCol="0">
            <a:spAutoFit/>
          </a:bodyPr>
          <a:lstStyle/>
          <a:p>
            <a:r>
              <a:rPr lang="en-US" dirty="0"/>
              <a:t>For states that have particularly out of date submissions or clear gaps in content, we’ve experimented with scraping license details off their websites</a:t>
            </a:r>
          </a:p>
        </p:txBody>
      </p:sp>
      <p:sp>
        <p:nvSpPr>
          <p:cNvPr id="8" name="TextBox 7">
            <a:extLst>
              <a:ext uri="{FF2B5EF4-FFF2-40B4-BE49-F238E27FC236}">
                <a16:creationId xmlns:a16="http://schemas.microsoft.com/office/drawing/2014/main" id="{AD03C7A9-2438-B9C4-F692-5B1877FCD8E6}"/>
              </a:ext>
            </a:extLst>
          </p:cNvPr>
          <p:cNvSpPr txBox="1"/>
          <p:nvPr/>
        </p:nvSpPr>
        <p:spPr>
          <a:xfrm>
            <a:off x="385174" y="2618381"/>
            <a:ext cx="5587001" cy="1077218"/>
          </a:xfrm>
          <a:prstGeom prst="rect">
            <a:avLst/>
          </a:prstGeom>
          <a:noFill/>
        </p:spPr>
        <p:txBody>
          <a:bodyPr wrap="square" rtlCol="0">
            <a:spAutoFit/>
          </a:bodyPr>
          <a:lstStyle/>
          <a:p>
            <a:r>
              <a:rPr lang="en-US" sz="1600" b="1" dirty="0"/>
              <a:t>Positives:</a:t>
            </a:r>
          </a:p>
          <a:p>
            <a:pPr marL="285750" indent="-285750">
              <a:buFontTx/>
              <a:buChar char="-"/>
            </a:pPr>
            <a:r>
              <a:rPr lang="en-US" sz="1600" dirty="0"/>
              <a:t>Technology heavy rather than labor, doesn’t necessarily require state involvement</a:t>
            </a:r>
          </a:p>
          <a:p>
            <a:pPr marL="285750" indent="-285750">
              <a:buFontTx/>
              <a:buChar char="-"/>
            </a:pPr>
            <a:r>
              <a:rPr lang="en-US" sz="1600" dirty="0"/>
              <a:t>Can be kept current with published state information</a:t>
            </a:r>
          </a:p>
        </p:txBody>
      </p:sp>
      <p:sp>
        <p:nvSpPr>
          <p:cNvPr id="9" name="TextBox 8">
            <a:extLst>
              <a:ext uri="{FF2B5EF4-FFF2-40B4-BE49-F238E27FC236}">
                <a16:creationId xmlns:a16="http://schemas.microsoft.com/office/drawing/2014/main" id="{37F6D8AA-3003-BA42-73E0-C7B2CF982DE9}"/>
              </a:ext>
            </a:extLst>
          </p:cNvPr>
          <p:cNvSpPr txBox="1"/>
          <p:nvPr/>
        </p:nvSpPr>
        <p:spPr>
          <a:xfrm>
            <a:off x="6096000" y="2490330"/>
            <a:ext cx="5791200" cy="3293209"/>
          </a:xfrm>
          <a:prstGeom prst="rect">
            <a:avLst/>
          </a:prstGeom>
          <a:noFill/>
        </p:spPr>
        <p:txBody>
          <a:bodyPr wrap="square" rtlCol="0">
            <a:spAutoFit/>
          </a:bodyPr>
          <a:lstStyle/>
          <a:p>
            <a:r>
              <a:rPr lang="en-US" sz="1600" b="1" dirty="0"/>
              <a:t>Negatives:</a:t>
            </a:r>
          </a:p>
          <a:p>
            <a:pPr marL="285750" indent="-285750">
              <a:buFontTx/>
              <a:buChar char="-"/>
            </a:pPr>
            <a:r>
              <a:rPr lang="en-US" sz="1600" dirty="0"/>
              <a:t>Break frequently, require people with technology skills to maintain</a:t>
            </a:r>
          </a:p>
          <a:p>
            <a:pPr marL="285750" indent="-285750">
              <a:buFontTx/>
              <a:buChar char="-"/>
            </a:pPr>
            <a:r>
              <a:rPr lang="en-US" sz="1600" dirty="0"/>
              <a:t>Data quality is very low unless there’s significant manual review</a:t>
            </a:r>
          </a:p>
          <a:p>
            <a:pPr marL="285750" indent="-285750">
              <a:buFontTx/>
              <a:buChar char="-"/>
            </a:pPr>
            <a:r>
              <a:rPr lang="en-US" sz="1600" dirty="0"/>
              <a:t>Does not match with submitted data</a:t>
            </a:r>
          </a:p>
          <a:p>
            <a:pPr marL="285750" indent="-285750">
              <a:buFontTx/>
              <a:buChar char="-"/>
            </a:pPr>
            <a:r>
              <a:rPr lang="en-US" sz="1600" dirty="0"/>
              <a:t>Websites are sometimes badly structured or don’t contain necessary data</a:t>
            </a:r>
          </a:p>
          <a:p>
            <a:pPr marL="285750" indent="-285750">
              <a:buFontTx/>
              <a:buChar char="-"/>
            </a:pPr>
            <a:r>
              <a:rPr lang="en-US" sz="1600" dirty="0"/>
              <a:t>Can’t scale to the national level – there’s no way this could be done for every state without having substantially more people devoted to working on it full-time</a:t>
            </a:r>
          </a:p>
          <a:p>
            <a:pPr marL="285750" indent="-285750">
              <a:buFontTx/>
              <a:buChar char="-"/>
            </a:pPr>
            <a:r>
              <a:rPr lang="en-US" sz="1600" dirty="0"/>
              <a:t>Some state websites are actively designed to block this</a:t>
            </a:r>
          </a:p>
          <a:p>
            <a:pPr marL="285750" indent="-285750">
              <a:buFontTx/>
              <a:buChar char="-"/>
            </a:pPr>
            <a:r>
              <a:rPr lang="en-US" sz="1600" dirty="0"/>
              <a:t>Managing stakeholders would be a bigger part of the task</a:t>
            </a:r>
          </a:p>
          <a:p>
            <a:pPr marL="285750" indent="-285750">
              <a:buFontTx/>
              <a:buChar char="-"/>
            </a:pPr>
            <a:endParaRPr lang="en-US" sz="1600" dirty="0"/>
          </a:p>
        </p:txBody>
      </p:sp>
      <p:sp>
        <p:nvSpPr>
          <p:cNvPr id="10" name="TextBox 9">
            <a:extLst>
              <a:ext uri="{FF2B5EF4-FFF2-40B4-BE49-F238E27FC236}">
                <a16:creationId xmlns:a16="http://schemas.microsoft.com/office/drawing/2014/main" id="{19B20712-1EBC-5D1A-F683-190F31888B8E}"/>
              </a:ext>
            </a:extLst>
          </p:cNvPr>
          <p:cNvSpPr txBox="1"/>
          <p:nvPr/>
        </p:nvSpPr>
        <p:spPr>
          <a:xfrm>
            <a:off x="1907087" y="5536772"/>
            <a:ext cx="8377826" cy="1077218"/>
          </a:xfrm>
          <a:prstGeom prst="rect">
            <a:avLst/>
          </a:prstGeom>
          <a:noFill/>
        </p:spPr>
        <p:txBody>
          <a:bodyPr wrap="square" rtlCol="0">
            <a:spAutoFit/>
          </a:bodyPr>
          <a:lstStyle/>
          <a:p>
            <a:r>
              <a:rPr lang="en-US" sz="1600" b="1" dirty="0"/>
              <a:t>Conclusion:</a:t>
            </a:r>
          </a:p>
          <a:p>
            <a:r>
              <a:rPr lang="en-US" sz="1600" dirty="0"/>
              <a:t>The data quality is so much worse overall that in the long run this approach would probably make it unusable.  Helping </a:t>
            </a:r>
            <a:r>
              <a:rPr lang="en-US" sz="1600" i="1" dirty="0"/>
              <a:t>states</a:t>
            </a:r>
            <a:r>
              <a:rPr lang="en-US" sz="1600" dirty="0"/>
              <a:t> scrape particular departments in a narrow</a:t>
            </a:r>
            <a:r>
              <a:rPr lang="en-US" sz="1600" i="1" dirty="0"/>
              <a:t>, targeted </a:t>
            </a:r>
            <a:r>
              <a:rPr lang="en-US" sz="1600" dirty="0"/>
              <a:t>way is the most you could reasonably get from this approach</a:t>
            </a:r>
          </a:p>
        </p:txBody>
      </p:sp>
    </p:spTree>
    <p:extLst>
      <p:ext uri="{BB962C8B-B14F-4D97-AF65-F5344CB8AC3E}">
        <p14:creationId xmlns:p14="http://schemas.microsoft.com/office/powerpoint/2010/main" val="240520024"/>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FA8F766A8A5C4439D1F9E47463AE977" ma:contentTypeVersion="12" ma:contentTypeDescription="Create a new document." ma:contentTypeScope="" ma:versionID="c6eded261bb585ac884e3917fe6e4589">
  <xsd:schema xmlns:xsd="http://www.w3.org/2001/XMLSchema" xmlns:xs="http://www.w3.org/2001/XMLSchema" xmlns:p="http://schemas.microsoft.com/office/2006/metadata/properties" xmlns:ns2="11b35ced-cbbd-4bb6-a753-082a779fefc4" xmlns:ns3="91a27f72-aaa3-479a-8056-4d1f482f6428" targetNamespace="http://schemas.microsoft.com/office/2006/metadata/properties" ma:root="true" ma:fieldsID="68c8047b2e2cae5e4fdd5d2945075ea8" ns2:_="" ns3:_="">
    <xsd:import namespace="11b35ced-cbbd-4bb6-a753-082a779fefc4"/>
    <xsd:import namespace="91a27f72-aaa3-479a-8056-4d1f482f642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b35ced-cbbd-4bb6-a753-082a779fef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19cb8a3-2c43-49ff-bdd4-56a41dc47ca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a27f72-aaa3-479a-8056-4d1f482f642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f6bc12-f1ad-477b-a311-a0c105f128e1}" ma:internalName="TaxCatchAll" ma:showField="CatchAllData" ma:web="91a27f72-aaa3-479a-8056-4d1f482f6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1a27f72-aaa3-479a-8056-4d1f482f6428" xsi:nil="true"/>
    <lcf76f155ced4ddcb4097134ff3c332f xmlns="11b35ced-cbbd-4bb6-a753-082a779fefc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2.xml><?xml version="1.0" encoding="utf-8"?>
<ds:datastoreItem xmlns:ds="http://schemas.openxmlformats.org/officeDocument/2006/customXml" ds:itemID="{E6C1004E-2A3C-4C2C-8145-E19291CFCE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b35ced-cbbd-4bb6-a753-082a779fefc4"/>
    <ds:schemaRef ds:uri="91a27f72-aaa3-479a-8056-4d1f482f64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78B604-9059-4F1C-B8E2-C96A71A964D2}">
  <ds:schemaRefs>
    <ds:schemaRef ds:uri="91a27f72-aaa3-479a-8056-4d1f482f642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11b35ced-cbbd-4bb6-a753-082a779fefc4"/>
    <ds:schemaRef ds:uri="http://purl.org/dc/term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eb14b046-24c4-4519-8f26-b89c2159828c}" enabled="0" method="" siteId="{eb14b046-24c4-4519-8f26-b89c2159828c}" removed="1"/>
</clbl:labelList>
</file>

<file path=docProps/app.xml><?xml version="1.0" encoding="utf-8"?>
<Properties xmlns="http://schemas.openxmlformats.org/officeDocument/2006/extended-properties" xmlns:vt="http://schemas.openxmlformats.org/officeDocument/2006/docPropsVTypes">
  <Template>MN.IT</Template>
  <TotalTime>35879</TotalTime>
  <Words>1623</Words>
  <Application>Microsoft Office PowerPoint</Application>
  <PresentationFormat>Widescreen</PresentationFormat>
  <Paragraphs>182</Paragraphs>
  <Slides>13</Slides>
  <Notes>8</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NeueHaasGroteskText Std</vt:lpstr>
      <vt:lpstr>MN.IT</vt:lpstr>
      <vt:lpstr>WIGS Occupational Licenses Deliverable History and Status</vt:lpstr>
      <vt:lpstr>Background and Timeline</vt:lpstr>
      <vt:lpstr>Background and Timeline</vt:lpstr>
      <vt:lpstr>Summary of 2019 Improvements</vt:lpstr>
      <vt:lpstr>2020s</vt:lpstr>
      <vt:lpstr>Publication</vt:lpstr>
      <vt:lpstr>Collection Methods</vt:lpstr>
      <vt:lpstr>Discarded Ideas – North Carolina Application</vt:lpstr>
      <vt:lpstr>Discarded Ideas – Scraping State Data</vt:lpstr>
      <vt:lpstr>Discarded Ideas – National Application</vt:lpstr>
      <vt:lpstr>Discarded Ideas – CredentialsEngine</vt:lpstr>
      <vt:lpstr>More Realistic Ideas</vt:lpstr>
      <vt:lpstr>Suggestions/Support?</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Rohrer, Amanda (DEED)</cp:lastModifiedBy>
  <cp:revision>683</cp:revision>
  <cp:lastPrinted>2017-03-14T16:27:36Z</cp:lastPrinted>
  <dcterms:created xsi:type="dcterms:W3CDTF">2016-01-06T16:54:03Z</dcterms:created>
  <dcterms:modified xsi:type="dcterms:W3CDTF">2024-10-15T17:33:48Z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0x0101003FA8F766A8A5C4439D1F9E47463AE977</vt:lpwstr>
  </property>
  <property fmtid="{D5CDD505-2E9C-101B-9397-08002B2CF9AE}" pid="3" name="MediaServiceImageTags">
    <vt:lpwstr/>
  </property>
</Properties>
</file>